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1" r:id="rId2"/>
    <p:sldId id="328" r:id="rId3"/>
    <p:sldId id="329" r:id="rId4"/>
    <p:sldId id="270" r:id="rId5"/>
    <p:sldId id="263" r:id="rId6"/>
    <p:sldId id="330" r:id="rId7"/>
    <p:sldId id="265" r:id="rId8"/>
    <p:sldId id="317" r:id="rId9"/>
    <p:sldId id="318" r:id="rId10"/>
    <p:sldId id="319" r:id="rId11"/>
    <p:sldId id="332" r:id="rId12"/>
    <p:sldId id="325" r:id="rId13"/>
    <p:sldId id="322" r:id="rId14"/>
    <p:sldId id="285" r:id="rId15"/>
    <p:sldId id="326" r:id="rId16"/>
    <p:sldId id="333" r:id="rId17"/>
    <p:sldId id="327" r:id="rId18"/>
    <p:sldId id="258" r:id="rId19"/>
    <p:sldId id="334" r:id="rId20"/>
    <p:sldId id="335" r:id="rId21"/>
    <p:sldId id="336" r:id="rId22"/>
    <p:sldId id="266" r:id="rId23"/>
    <p:sldId id="268" r:id="rId24"/>
    <p:sldId id="337" r:id="rId25"/>
    <p:sldId id="267" r:id="rId26"/>
    <p:sldId id="259" r:id="rId27"/>
    <p:sldId id="339" r:id="rId28"/>
    <p:sldId id="324" r:id="rId29"/>
    <p:sldId id="33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660033"/>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work%20with%20Jaideep\CMIP5-Curr%20Sci%20Paper\Near%20Final%20Draft\RCP%20Vs%20SRES%20fin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work%20with%20Jaideep\CMIP5-Curr%20Sci%20Paper\Near%20Final%20Draft\RCP%20Vs%20SRES%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20with%20Jaideep\CMIP5-Curr%20Sci%20Paper\Near%20Final%20Draft\RCP%20Vs%20SRES%20fina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work%20with%20Jaideep\CMIP5-Curr%20Sci%20Paper\Near%20Final%20Draft\RCP%20Vs%20SRES%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9.1502187226596698E-2"/>
          <c:y val="7.9178331875182403E-2"/>
          <c:w val="0.8452200349956257"/>
          <c:h val="0.72060804899387865"/>
        </c:manualLayout>
      </c:layout>
      <c:lineChart>
        <c:grouping val="standard"/>
        <c:ser>
          <c:idx val="0"/>
          <c:order val="0"/>
          <c:tx>
            <c:v>RCP 6.0</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Sheet1!$D$4:$D$15</c:f>
              <c:numCache>
                <c:formatCode>General</c:formatCode>
                <c:ptCount val="12"/>
                <c:pt idx="0">
                  <c:v>6.7350000000000003</c:v>
                </c:pt>
                <c:pt idx="1">
                  <c:v>6.9822000000000024</c:v>
                </c:pt>
                <c:pt idx="2">
                  <c:v>7.2294000000000009</c:v>
                </c:pt>
                <c:pt idx="3">
                  <c:v>7.4766000000000137</c:v>
                </c:pt>
                <c:pt idx="4">
                  <c:v>7.7238000000000016</c:v>
                </c:pt>
                <c:pt idx="5">
                  <c:v>7.9710000000000116</c:v>
                </c:pt>
                <c:pt idx="6">
                  <c:v>8.0792000000000002</c:v>
                </c:pt>
                <c:pt idx="7">
                  <c:v>8.1874000000000002</c:v>
                </c:pt>
                <c:pt idx="8">
                  <c:v>8.2956000000000003</c:v>
                </c:pt>
                <c:pt idx="9">
                  <c:v>8.4038000000000004</c:v>
                </c:pt>
                <c:pt idx="10">
                  <c:v>8.5120000000000005</c:v>
                </c:pt>
                <c:pt idx="11">
                  <c:v>8.5558000000000067</c:v>
                </c:pt>
              </c:numCache>
            </c:numRef>
          </c:val>
        </c:ser>
        <c:ser>
          <c:idx val="1"/>
          <c:order val="1"/>
          <c:tx>
            <c:v>RCP 4.5</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Sheet1!$E$4:$E$15</c:f>
              <c:numCache>
                <c:formatCode>General</c:formatCode>
                <c:ptCount val="12"/>
                <c:pt idx="0">
                  <c:v>6.7350000000000003</c:v>
                </c:pt>
                <c:pt idx="1">
                  <c:v>6.9822000000000024</c:v>
                </c:pt>
                <c:pt idx="2">
                  <c:v>7.2294000000000009</c:v>
                </c:pt>
                <c:pt idx="3">
                  <c:v>7.4766000000000137</c:v>
                </c:pt>
                <c:pt idx="4">
                  <c:v>7.7238000000000016</c:v>
                </c:pt>
                <c:pt idx="5">
                  <c:v>7.9710000000000116</c:v>
                </c:pt>
                <c:pt idx="6">
                  <c:v>8.0982000000000003</c:v>
                </c:pt>
                <c:pt idx="7">
                  <c:v>8.2254000000000005</c:v>
                </c:pt>
                <c:pt idx="8">
                  <c:v>8.3526000000000273</c:v>
                </c:pt>
                <c:pt idx="9">
                  <c:v>8.4798000000000027</c:v>
                </c:pt>
                <c:pt idx="10">
                  <c:v>8.6070000000000011</c:v>
                </c:pt>
                <c:pt idx="11">
                  <c:v>8.7335000000000012</c:v>
                </c:pt>
              </c:numCache>
            </c:numRef>
          </c:val>
        </c:ser>
        <c:ser>
          <c:idx val="2"/>
          <c:order val="2"/>
          <c:tx>
            <c:v>RCP 2.6</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Sheet1!$F$4:$F$15</c:f>
              <c:numCache>
                <c:formatCode>General</c:formatCode>
                <c:ptCount val="12"/>
                <c:pt idx="0">
                  <c:v>6.7350000000000003</c:v>
                </c:pt>
                <c:pt idx="1">
                  <c:v>6.9822000000000024</c:v>
                </c:pt>
                <c:pt idx="2">
                  <c:v>7.2294000000000009</c:v>
                </c:pt>
                <c:pt idx="3">
                  <c:v>7.4766000000000137</c:v>
                </c:pt>
                <c:pt idx="4">
                  <c:v>7.7238000000000016</c:v>
                </c:pt>
                <c:pt idx="5">
                  <c:v>7.9710000000000116</c:v>
                </c:pt>
                <c:pt idx="6">
                  <c:v>8.141</c:v>
                </c:pt>
                <c:pt idx="7">
                  <c:v>8.3110000000000035</c:v>
                </c:pt>
                <c:pt idx="8">
                  <c:v>8.4810000000000034</c:v>
                </c:pt>
                <c:pt idx="9">
                  <c:v>8.6510000000000016</c:v>
                </c:pt>
                <c:pt idx="10">
                  <c:v>8.8210000000000015</c:v>
                </c:pt>
                <c:pt idx="11">
                  <c:v>8.8677000000000028</c:v>
                </c:pt>
              </c:numCache>
            </c:numRef>
          </c:val>
        </c:ser>
        <c:ser>
          <c:idx val="3"/>
          <c:order val="3"/>
          <c:tx>
            <c:v>RCP 8.5</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Sheet1!$G$4:$G$15</c:f>
              <c:numCache>
                <c:formatCode>General</c:formatCode>
                <c:ptCount val="12"/>
                <c:pt idx="0">
                  <c:v>6.7350000000000003</c:v>
                </c:pt>
                <c:pt idx="1">
                  <c:v>6.9822000000000024</c:v>
                </c:pt>
                <c:pt idx="2">
                  <c:v>7.2294000000000009</c:v>
                </c:pt>
                <c:pt idx="3">
                  <c:v>7.4766000000000137</c:v>
                </c:pt>
                <c:pt idx="4">
                  <c:v>7.7238000000000016</c:v>
                </c:pt>
                <c:pt idx="5">
                  <c:v>7.9710000000000116</c:v>
                </c:pt>
                <c:pt idx="6">
                  <c:v>8.1620000000000008</c:v>
                </c:pt>
                <c:pt idx="7">
                  <c:v>8.3530000000000229</c:v>
                </c:pt>
                <c:pt idx="8">
                  <c:v>8.5439999999999987</c:v>
                </c:pt>
                <c:pt idx="9">
                  <c:v>8.735000000000003</c:v>
                </c:pt>
                <c:pt idx="10">
                  <c:v>8.9260000000000002</c:v>
                </c:pt>
                <c:pt idx="11">
                  <c:v>9.1872000000000007</c:v>
                </c:pt>
              </c:numCache>
            </c:numRef>
          </c:val>
        </c:ser>
        <c:ser>
          <c:idx val="4"/>
          <c:order val="4"/>
          <c:tx>
            <c:v>Actual emissions</c:v>
          </c:tx>
          <c:spPr>
            <a:ln w="38100">
              <a:solidFill>
                <a:srgbClr val="FF0000"/>
              </a:solidFill>
              <a:prstDash val="lgDashDot"/>
            </a:ln>
          </c:spPr>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Sheet1!$H$4:$H$15</c:f>
              <c:numCache>
                <c:formatCode>General</c:formatCode>
                <c:ptCount val="12"/>
                <c:pt idx="0">
                  <c:v>6.766</c:v>
                </c:pt>
                <c:pt idx="1">
                  <c:v>6.9290000000000003</c:v>
                </c:pt>
                <c:pt idx="2">
                  <c:v>6.9980000000000002</c:v>
                </c:pt>
                <c:pt idx="3">
                  <c:v>7.4210000000000003</c:v>
                </c:pt>
                <c:pt idx="4">
                  <c:v>7.8119999999999985</c:v>
                </c:pt>
                <c:pt idx="5">
                  <c:v>8.1060000000000034</c:v>
                </c:pt>
                <c:pt idx="6">
                  <c:v>8.3720000000000248</c:v>
                </c:pt>
                <c:pt idx="7">
                  <c:v>8.5720000000000027</c:v>
                </c:pt>
                <c:pt idx="8">
                  <c:v>8.7690000000000001</c:v>
                </c:pt>
                <c:pt idx="9">
                  <c:v>8.7379999999999995</c:v>
                </c:pt>
                <c:pt idx="10">
                  <c:v>9.19</c:v>
                </c:pt>
                <c:pt idx="11">
                  <c:v>9.4700000000000006</c:v>
                </c:pt>
              </c:numCache>
            </c:numRef>
          </c:val>
        </c:ser>
        <c:marker val="1"/>
        <c:axId val="52153344"/>
        <c:axId val="52519680"/>
      </c:lineChart>
      <c:catAx>
        <c:axId val="52153344"/>
        <c:scaling>
          <c:orientation val="minMax"/>
        </c:scaling>
        <c:axPos val="b"/>
        <c:numFmt formatCode="General" sourceLinked="1"/>
        <c:tickLblPos val="nextTo"/>
        <c:txPr>
          <a:bodyPr rot="5400000" vert="horz"/>
          <a:lstStyle/>
          <a:p>
            <a:pPr>
              <a:defRPr lang="en-US"/>
            </a:pPr>
            <a:endParaRPr lang="en-US"/>
          </a:p>
        </c:txPr>
        <c:crossAx val="52519680"/>
        <c:crosses val="autoZero"/>
        <c:auto val="1"/>
        <c:lblAlgn val="ctr"/>
        <c:lblOffset val="100"/>
      </c:catAx>
      <c:valAx>
        <c:axId val="52519680"/>
        <c:scaling>
          <c:orientation val="minMax"/>
          <c:max val="9.5"/>
          <c:min val="6.5"/>
        </c:scaling>
        <c:axPos val="l"/>
        <c:majorGridlines>
          <c:spPr>
            <a:ln>
              <a:solidFill>
                <a:schemeClr val="bg1"/>
              </a:solidFill>
            </a:ln>
          </c:spPr>
        </c:majorGridlines>
        <c:numFmt formatCode="General" sourceLinked="1"/>
        <c:tickLblPos val="nextTo"/>
        <c:txPr>
          <a:bodyPr/>
          <a:lstStyle/>
          <a:p>
            <a:pPr>
              <a:defRPr lang="en-US"/>
            </a:pPr>
            <a:endParaRPr lang="en-US"/>
          </a:p>
        </c:txPr>
        <c:crossAx val="52153344"/>
        <c:crosses val="autoZero"/>
        <c:crossBetween val="between"/>
      </c:valAx>
    </c:plotArea>
    <c:legend>
      <c:legendPos val="r"/>
      <c:layout>
        <c:manualLayout>
          <c:xMode val="edge"/>
          <c:yMode val="edge"/>
          <c:x val="9.866907583032776E-2"/>
          <c:y val="9.6768169434924028E-2"/>
          <c:w val="0.35423236558236332"/>
          <c:h val="0.39956179245659867"/>
        </c:manualLayout>
      </c:layout>
      <c:txPr>
        <a:bodyPr/>
        <a:lstStyle/>
        <a:p>
          <a:pPr>
            <a:defRPr lang="en-US"/>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8.4488407699037621E-2"/>
          <c:y val="8.927684652915345E-2"/>
          <c:w val="0.88966426071740956"/>
          <c:h val="0.86234610244271614"/>
        </c:manualLayout>
      </c:layout>
      <c:lineChart>
        <c:grouping val="standard"/>
        <c:ser>
          <c:idx val="0"/>
          <c:order val="0"/>
          <c:spPr>
            <a:ln>
              <a:solidFill>
                <a:srgbClr val="FFC000"/>
              </a:solidFill>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Sheet1!$D$35:$D$46</c:f>
              <c:numCache>
                <c:formatCode>General</c:formatCode>
                <c:ptCount val="12"/>
                <c:pt idx="0">
                  <c:v>6.7350000000000003</c:v>
                </c:pt>
                <c:pt idx="1">
                  <c:v>7.9710000000000072</c:v>
                </c:pt>
                <c:pt idx="2">
                  <c:v>8.5120000000000005</c:v>
                </c:pt>
                <c:pt idx="3">
                  <c:v>8.9500000000000028</c:v>
                </c:pt>
                <c:pt idx="4">
                  <c:v>9.9950000000000028</c:v>
                </c:pt>
                <c:pt idx="5">
                  <c:v>11.554</c:v>
                </c:pt>
                <c:pt idx="6">
                  <c:v>13.043999999999999</c:v>
                </c:pt>
                <c:pt idx="7">
                  <c:v>14.824</c:v>
                </c:pt>
                <c:pt idx="8">
                  <c:v>16.506</c:v>
                </c:pt>
                <c:pt idx="9">
                  <c:v>17.28099999999997</c:v>
                </c:pt>
                <c:pt idx="10">
                  <c:v>14.313000000000002</c:v>
                </c:pt>
                <c:pt idx="11">
                  <c:v>13.753</c:v>
                </c:pt>
              </c:numCache>
            </c:numRef>
          </c:val>
        </c:ser>
        <c:ser>
          <c:idx val="1"/>
          <c:order val="1"/>
          <c:spPr>
            <a:ln>
              <a:solidFill>
                <a:schemeClr val="tx2">
                  <a:lumMod val="60000"/>
                  <a:lumOff val="40000"/>
                </a:schemeClr>
              </a:solidFill>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Sheet1!$E$35:$E$46</c:f>
              <c:numCache>
                <c:formatCode>General</c:formatCode>
                <c:ptCount val="12"/>
                <c:pt idx="0">
                  <c:v>6.7350000000000003</c:v>
                </c:pt>
                <c:pt idx="1">
                  <c:v>7.9710000000000072</c:v>
                </c:pt>
                <c:pt idx="2">
                  <c:v>8.6070000000000011</c:v>
                </c:pt>
                <c:pt idx="3">
                  <c:v>9.8720000000000141</c:v>
                </c:pt>
                <c:pt idx="4">
                  <c:v>10.953000000000014</c:v>
                </c:pt>
                <c:pt idx="5">
                  <c:v>11.338000000000001</c:v>
                </c:pt>
                <c:pt idx="6">
                  <c:v>11.031000000000001</c:v>
                </c:pt>
                <c:pt idx="7">
                  <c:v>9.4010000000000016</c:v>
                </c:pt>
                <c:pt idx="8">
                  <c:v>7.1179999999999932</c:v>
                </c:pt>
                <c:pt idx="9">
                  <c:v>4.1819999999999995</c:v>
                </c:pt>
                <c:pt idx="10">
                  <c:v>4.1929999999999934</c:v>
                </c:pt>
                <c:pt idx="11">
                  <c:v>4.2030000000000003</c:v>
                </c:pt>
              </c:numCache>
            </c:numRef>
          </c:val>
        </c:ser>
        <c:ser>
          <c:idx val="2"/>
          <c:order val="2"/>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Sheet1!$F$35:$F$46</c:f>
              <c:numCache>
                <c:formatCode>General</c:formatCode>
                <c:ptCount val="12"/>
                <c:pt idx="0">
                  <c:v>6.7350000000000003</c:v>
                </c:pt>
                <c:pt idx="1">
                  <c:v>7.9710000000000072</c:v>
                </c:pt>
                <c:pt idx="2">
                  <c:v>8.8210000000000015</c:v>
                </c:pt>
                <c:pt idx="3">
                  <c:v>9.2879999999999985</c:v>
                </c:pt>
                <c:pt idx="4">
                  <c:v>7.1569999999999965</c:v>
                </c:pt>
                <c:pt idx="5">
                  <c:v>4.5350000000000001</c:v>
                </c:pt>
                <c:pt idx="6">
                  <c:v>3.1859999999999999</c:v>
                </c:pt>
                <c:pt idx="7">
                  <c:v>1.418999999999998</c:v>
                </c:pt>
                <c:pt idx="8">
                  <c:v>0.11600000000000002</c:v>
                </c:pt>
                <c:pt idx="9">
                  <c:v>-0.43300000000000038</c:v>
                </c:pt>
                <c:pt idx="10">
                  <c:v>-0.87000000000000077</c:v>
                </c:pt>
                <c:pt idx="11">
                  <c:v>-0.93100000000000005</c:v>
                </c:pt>
              </c:numCache>
            </c:numRef>
          </c:val>
        </c:ser>
        <c:ser>
          <c:idx val="3"/>
          <c:order val="3"/>
          <c:spPr>
            <a:ln>
              <a:solidFill>
                <a:srgbClr val="C00000"/>
              </a:solidFill>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Sheet1!$G$35:$G$46</c:f>
              <c:numCache>
                <c:formatCode>General</c:formatCode>
                <c:ptCount val="12"/>
                <c:pt idx="0">
                  <c:v>6.7350000000000003</c:v>
                </c:pt>
                <c:pt idx="1">
                  <c:v>7.9710000000000072</c:v>
                </c:pt>
                <c:pt idx="2">
                  <c:v>8.9260000000000002</c:v>
                </c:pt>
                <c:pt idx="3">
                  <c:v>11.537999999999998</c:v>
                </c:pt>
                <c:pt idx="4">
                  <c:v>13.839</c:v>
                </c:pt>
                <c:pt idx="5">
                  <c:v>16.786999999999971</c:v>
                </c:pt>
                <c:pt idx="6">
                  <c:v>20.204999999999988</c:v>
                </c:pt>
                <c:pt idx="7">
                  <c:v>23.596</c:v>
                </c:pt>
                <c:pt idx="8">
                  <c:v>25.961999999999989</c:v>
                </c:pt>
                <c:pt idx="9">
                  <c:v>27.40599999999997</c:v>
                </c:pt>
                <c:pt idx="10">
                  <c:v>28.337000000000025</c:v>
                </c:pt>
                <c:pt idx="11">
                  <c:v>28.74</c:v>
                </c:pt>
              </c:numCache>
            </c:numRef>
          </c:val>
        </c:ser>
        <c:ser>
          <c:idx val="4"/>
          <c:order val="4"/>
          <c:spPr>
            <a:ln>
              <a:solidFill>
                <a:schemeClr val="tx1"/>
              </a:solidFill>
              <a:prstDash val="sysDash"/>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Sheet1!$H$35:$H$46</c:f>
              <c:numCache>
                <c:formatCode>General</c:formatCode>
                <c:ptCount val="12"/>
                <c:pt idx="0">
                  <c:v>6.766</c:v>
                </c:pt>
                <c:pt idx="1">
                  <c:v>8.1060000000000034</c:v>
                </c:pt>
                <c:pt idx="2">
                  <c:v>9.19</c:v>
                </c:pt>
              </c:numCache>
            </c:numRef>
          </c:val>
        </c:ser>
        <c:marker val="1"/>
        <c:axId val="53706112"/>
        <c:axId val="53724288"/>
      </c:lineChart>
      <c:catAx>
        <c:axId val="53706112"/>
        <c:scaling>
          <c:orientation val="minMax"/>
        </c:scaling>
        <c:axPos val="b"/>
        <c:numFmt formatCode="General" sourceLinked="1"/>
        <c:tickLblPos val="nextTo"/>
        <c:txPr>
          <a:bodyPr rot="-5400000" vert="horz"/>
          <a:lstStyle/>
          <a:p>
            <a:pPr>
              <a:defRPr lang="en-US"/>
            </a:pPr>
            <a:endParaRPr lang="en-US"/>
          </a:p>
        </c:txPr>
        <c:crossAx val="53724288"/>
        <c:crosses val="autoZero"/>
        <c:auto val="1"/>
        <c:lblAlgn val="ctr"/>
        <c:lblOffset val="100"/>
      </c:catAx>
      <c:valAx>
        <c:axId val="53724288"/>
        <c:scaling>
          <c:orientation val="minMax"/>
          <c:max val="30"/>
        </c:scaling>
        <c:axPos val="l"/>
        <c:majorGridlines>
          <c:spPr>
            <a:ln>
              <a:solidFill>
                <a:schemeClr val="bg1"/>
              </a:solidFill>
            </a:ln>
          </c:spPr>
        </c:majorGridlines>
        <c:numFmt formatCode="General" sourceLinked="1"/>
        <c:tickLblPos val="nextTo"/>
        <c:txPr>
          <a:bodyPr/>
          <a:lstStyle/>
          <a:p>
            <a:pPr>
              <a:defRPr lang="en-US"/>
            </a:pPr>
            <a:endParaRPr lang="en-US"/>
          </a:p>
        </c:txPr>
        <c:crossAx val="53706112"/>
        <c:crosses val="autoZero"/>
        <c:crossBetween val="between"/>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9.1502187226596671E-2"/>
          <c:y val="7.9178331875182334E-2"/>
          <c:w val="0.8452200349956257"/>
          <c:h val="0.72060804899387898"/>
        </c:manualLayout>
      </c:layout>
      <c:lineChart>
        <c:grouping val="standard"/>
        <c:ser>
          <c:idx val="0"/>
          <c:order val="0"/>
          <c:tx>
            <c:v>RCP 6.0</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Sheet1!$D$4:$D$15</c:f>
              <c:numCache>
                <c:formatCode>General</c:formatCode>
                <c:ptCount val="12"/>
                <c:pt idx="0">
                  <c:v>6.7350000000000003</c:v>
                </c:pt>
                <c:pt idx="1">
                  <c:v>6.9822000000000024</c:v>
                </c:pt>
                <c:pt idx="2">
                  <c:v>7.2294000000000009</c:v>
                </c:pt>
                <c:pt idx="3">
                  <c:v>7.4766000000000092</c:v>
                </c:pt>
                <c:pt idx="4">
                  <c:v>7.7238000000000016</c:v>
                </c:pt>
                <c:pt idx="5">
                  <c:v>7.9710000000000072</c:v>
                </c:pt>
                <c:pt idx="6">
                  <c:v>8.0792000000000002</c:v>
                </c:pt>
                <c:pt idx="7">
                  <c:v>8.1874000000000002</c:v>
                </c:pt>
                <c:pt idx="8">
                  <c:v>8.2956000000000003</c:v>
                </c:pt>
                <c:pt idx="9">
                  <c:v>8.4038000000000004</c:v>
                </c:pt>
                <c:pt idx="10">
                  <c:v>8.5120000000000005</c:v>
                </c:pt>
                <c:pt idx="11">
                  <c:v>8.5558000000000067</c:v>
                </c:pt>
              </c:numCache>
            </c:numRef>
          </c:val>
        </c:ser>
        <c:ser>
          <c:idx val="1"/>
          <c:order val="1"/>
          <c:tx>
            <c:v>RCP 4.5</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Sheet1!$E$4:$E$15</c:f>
              <c:numCache>
                <c:formatCode>General</c:formatCode>
                <c:ptCount val="12"/>
                <c:pt idx="0">
                  <c:v>6.7350000000000003</c:v>
                </c:pt>
                <c:pt idx="1">
                  <c:v>6.9822000000000024</c:v>
                </c:pt>
                <c:pt idx="2">
                  <c:v>7.2294000000000009</c:v>
                </c:pt>
                <c:pt idx="3">
                  <c:v>7.4766000000000092</c:v>
                </c:pt>
                <c:pt idx="4">
                  <c:v>7.7238000000000016</c:v>
                </c:pt>
                <c:pt idx="5">
                  <c:v>7.9710000000000072</c:v>
                </c:pt>
                <c:pt idx="6">
                  <c:v>8.0981999999999985</c:v>
                </c:pt>
                <c:pt idx="7">
                  <c:v>8.2254000000000005</c:v>
                </c:pt>
                <c:pt idx="8">
                  <c:v>8.3526000000000149</c:v>
                </c:pt>
                <c:pt idx="9">
                  <c:v>8.4798000000000027</c:v>
                </c:pt>
                <c:pt idx="10">
                  <c:v>8.6070000000000011</c:v>
                </c:pt>
                <c:pt idx="11">
                  <c:v>8.7335000000000012</c:v>
                </c:pt>
              </c:numCache>
            </c:numRef>
          </c:val>
        </c:ser>
        <c:ser>
          <c:idx val="2"/>
          <c:order val="2"/>
          <c:tx>
            <c:v>RCP 2.6</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Sheet1!$F$4:$F$15</c:f>
              <c:numCache>
                <c:formatCode>General</c:formatCode>
                <c:ptCount val="12"/>
                <c:pt idx="0">
                  <c:v>6.7350000000000003</c:v>
                </c:pt>
                <c:pt idx="1">
                  <c:v>6.9822000000000024</c:v>
                </c:pt>
                <c:pt idx="2">
                  <c:v>7.2294000000000009</c:v>
                </c:pt>
                <c:pt idx="3">
                  <c:v>7.4766000000000092</c:v>
                </c:pt>
                <c:pt idx="4">
                  <c:v>7.7238000000000016</c:v>
                </c:pt>
                <c:pt idx="5">
                  <c:v>7.9710000000000072</c:v>
                </c:pt>
                <c:pt idx="6">
                  <c:v>8.1409999999999982</c:v>
                </c:pt>
                <c:pt idx="7">
                  <c:v>8.3110000000000035</c:v>
                </c:pt>
                <c:pt idx="8">
                  <c:v>8.4810000000000034</c:v>
                </c:pt>
                <c:pt idx="9">
                  <c:v>8.6510000000000016</c:v>
                </c:pt>
                <c:pt idx="10">
                  <c:v>8.8210000000000015</c:v>
                </c:pt>
                <c:pt idx="11">
                  <c:v>8.8677000000000028</c:v>
                </c:pt>
              </c:numCache>
            </c:numRef>
          </c:val>
        </c:ser>
        <c:ser>
          <c:idx val="3"/>
          <c:order val="3"/>
          <c:tx>
            <c:v>RCP 8.5</c:v>
          </c:tx>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Sheet1!$G$4:$G$15</c:f>
              <c:numCache>
                <c:formatCode>General</c:formatCode>
                <c:ptCount val="12"/>
                <c:pt idx="0">
                  <c:v>6.7350000000000003</c:v>
                </c:pt>
                <c:pt idx="1">
                  <c:v>6.9822000000000024</c:v>
                </c:pt>
                <c:pt idx="2">
                  <c:v>7.2294000000000009</c:v>
                </c:pt>
                <c:pt idx="3">
                  <c:v>7.4766000000000092</c:v>
                </c:pt>
                <c:pt idx="4">
                  <c:v>7.7238000000000016</c:v>
                </c:pt>
                <c:pt idx="5">
                  <c:v>7.9710000000000072</c:v>
                </c:pt>
                <c:pt idx="6">
                  <c:v>8.1620000000000008</c:v>
                </c:pt>
                <c:pt idx="7">
                  <c:v>8.353000000000014</c:v>
                </c:pt>
                <c:pt idx="8">
                  <c:v>8.5440000000000005</c:v>
                </c:pt>
                <c:pt idx="9">
                  <c:v>8.735000000000003</c:v>
                </c:pt>
                <c:pt idx="10">
                  <c:v>8.9260000000000002</c:v>
                </c:pt>
                <c:pt idx="11">
                  <c:v>9.1871999999999989</c:v>
                </c:pt>
              </c:numCache>
            </c:numRef>
          </c:val>
        </c:ser>
        <c:ser>
          <c:idx val="4"/>
          <c:order val="4"/>
          <c:tx>
            <c:v>Actual emissions</c:v>
          </c:tx>
          <c:spPr>
            <a:ln w="38100">
              <a:solidFill>
                <a:srgbClr val="FF0000"/>
              </a:solidFill>
              <a:prstDash val="lgDashDot"/>
            </a:ln>
          </c:spPr>
          <c:marker>
            <c:symbol val="none"/>
          </c:marker>
          <c:cat>
            <c:numRef>
              <c:f>Sheet1!$C$4:$C$15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Sheet1!$H$4:$H$15</c:f>
              <c:numCache>
                <c:formatCode>General</c:formatCode>
                <c:ptCount val="12"/>
                <c:pt idx="0">
                  <c:v>6.766</c:v>
                </c:pt>
                <c:pt idx="1">
                  <c:v>6.9290000000000003</c:v>
                </c:pt>
                <c:pt idx="2">
                  <c:v>6.9980000000000002</c:v>
                </c:pt>
                <c:pt idx="3">
                  <c:v>7.4210000000000003</c:v>
                </c:pt>
                <c:pt idx="4">
                  <c:v>7.8119999999999985</c:v>
                </c:pt>
                <c:pt idx="5">
                  <c:v>8.1060000000000034</c:v>
                </c:pt>
                <c:pt idx="6">
                  <c:v>8.3720000000000141</c:v>
                </c:pt>
                <c:pt idx="7">
                  <c:v>8.5720000000000027</c:v>
                </c:pt>
                <c:pt idx="8">
                  <c:v>8.7690000000000001</c:v>
                </c:pt>
                <c:pt idx="9">
                  <c:v>8.7379999999999995</c:v>
                </c:pt>
                <c:pt idx="10">
                  <c:v>9.19</c:v>
                </c:pt>
                <c:pt idx="11">
                  <c:v>9.4700000000000006</c:v>
                </c:pt>
              </c:numCache>
            </c:numRef>
          </c:val>
        </c:ser>
        <c:marker val="1"/>
        <c:axId val="53232384"/>
        <c:axId val="53233920"/>
      </c:lineChart>
      <c:catAx>
        <c:axId val="53232384"/>
        <c:scaling>
          <c:orientation val="minMax"/>
        </c:scaling>
        <c:axPos val="b"/>
        <c:numFmt formatCode="General" sourceLinked="1"/>
        <c:tickLblPos val="nextTo"/>
        <c:txPr>
          <a:bodyPr rot="5400000" vert="horz"/>
          <a:lstStyle/>
          <a:p>
            <a:pPr>
              <a:defRPr lang="en-US"/>
            </a:pPr>
            <a:endParaRPr lang="en-US"/>
          </a:p>
        </c:txPr>
        <c:crossAx val="53233920"/>
        <c:crosses val="autoZero"/>
        <c:auto val="1"/>
        <c:lblAlgn val="ctr"/>
        <c:lblOffset val="100"/>
      </c:catAx>
      <c:valAx>
        <c:axId val="53233920"/>
        <c:scaling>
          <c:orientation val="minMax"/>
          <c:max val="9.5"/>
          <c:min val="6.5"/>
        </c:scaling>
        <c:axPos val="l"/>
        <c:majorGridlines>
          <c:spPr>
            <a:ln>
              <a:solidFill>
                <a:schemeClr val="bg1"/>
              </a:solidFill>
            </a:ln>
          </c:spPr>
        </c:majorGridlines>
        <c:numFmt formatCode="General" sourceLinked="1"/>
        <c:tickLblPos val="nextTo"/>
        <c:txPr>
          <a:bodyPr/>
          <a:lstStyle/>
          <a:p>
            <a:pPr>
              <a:defRPr lang="en-US"/>
            </a:pPr>
            <a:endParaRPr lang="en-US"/>
          </a:p>
        </c:txPr>
        <c:crossAx val="53232384"/>
        <c:crosses val="autoZero"/>
        <c:crossBetween val="between"/>
      </c:valAx>
    </c:plotArea>
    <c:legend>
      <c:legendPos val="r"/>
      <c:layout>
        <c:manualLayout>
          <c:xMode val="edge"/>
          <c:yMode val="edge"/>
          <c:x val="9.8669075830327704E-2"/>
          <c:y val="9.6768169434924001E-2"/>
          <c:w val="0.35423236558236332"/>
          <c:h val="0.39956179245659867"/>
        </c:manualLayout>
      </c:layout>
      <c:txPr>
        <a:bodyPr/>
        <a:lstStyle/>
        <a:p>
          <a:pPr>
            <a:defRPr lang="en-US"/>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8.4488407699037621E-2"/>
          <c:y val="8.927684652915352E-2"/>
          <c:w val="0.88966426071740956"/>
          <c:h val="0.86234610244271614"/>
        </c:manualLayout>
      </c:layout>
      <c:lineChart>
        <c:grouping val="standard"/>
        <c:ser>
          <c:idx val="0"/>
          <c:order val="0"/>
          <c:spPr>
            <a:ln>
              <a:solidFill>
                <a:srgbClr val="FFC000"/>
              </a:solidFill>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Sheet1!$D$35:$D$46</c:f>
              <c:numCache>
                <c:formatCode>General</c:formatCode>
                <c:ptCount val="12"/>
                <c:pt idx="0">
                  <c:v>6.7350000000000003</c:v>
                </c:pt>
                <c:pt idx="1">
                  <c:v>7.9710000000000072</c:v>
                </c:pt>
                <c:pt idx="2">
                  <c:v>8.5120000000000005</c:v>
                </c:pt>
                <c:pt idx="3">
                  <c:v>8.9500000000000028</c:v>
                </c:pt>
                <c:pt idx="4">
                  <c:v>9.9950000000000028</c:v>
                </c:pt>
                <c:pt idx="5">
                  <c:v>11.554</c:v>
                </c:pt>
                <c:pt idx="6">
                  <c:v>13.043999999999999</c:v>
                </c:pt>
                <c:pt idx="7">
                  <c:v>14.824</c:v>
                </c:pt>
                <c:pt idx="8">
                  <c:v>16.506</c:v>
                </c:pt>
                <c:pt idx="9">
                  <c:v>17.28099999999997</c:v>
                </c:pt>
                <c:pt idx="10">
                  <c:v>14.313000000000002</c:v>
                </c:pt>
                <c:pt idx="11">
                  <c:v>13.753</c:v>
                </c:pt>
              </c:numCache>
            </c:numRef>
          </c:val>
        </c:ser>
        <c:ser>
          <c:idx val="1"/>
          <c:order val="1"/>
          <c:spPr>
            <a:ln>
              <a:solidFill>
                <a:schemeClr val="tx2">
                  <a:lumMod val="60000"/>
                  <a:lumOff val="40000"/>
                </a:schemeClr>
              </a:solidFill>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Sheet1!$E$35:$E$46</c:f>
              <c:numCache>
                <c:formatCode>General</c:formatCode>
                <c:ptCount val="12"/>
                <c:pt idx="0">
                  <c:v>6.7350000000000003</c:v>
                </c:pt>
                <c:pt idx="1">
                  <c:v>7.9710000000000072</c:v>
                </c:pt>
                <c:pt idx="2">
                  <c:v>8.6070000000000011</c:v>
                </c:pt>
                <c:pt idx="3">
                  <c:v>9.8720000000000141</c:v>
                </c:pt>
                <c:pt idx="4">
                  <c:v>10.953000000000014</c:v>
                </c:pt>
                <c:pt idx="5">
                  <c:v>11.338000000000001</c:v>
                </c:pt>
                <c:pt idx="6">
                  <c:v>11.031000000000001</c:v>
                </c:pt>
                <c:pt idx="7">
                  <c:v>9.4010000000000016</c:v>
                </c:pt>
                <c:pt idx="8">
                  <c:v>7.1179999999999932</c:v>
                </c:pt>
                <c:pt idx="9">
                  <c:v>4.1819999999999995</c:v>
                </c:pt>
                <c:pt idx="10">
                  <c:v>4.1929999999999934</c:v>
                </c:pt>
                <c:pt idx="11">
                  <c:v>4.2030000000000003</c:v>
                </c:pt>
              </c:numCache>
            </c:numRef>
          </c:val>
        </c:ser>
        <c:ser>
          <c:idx val="2"/>
          <c:order val="2"/>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Sheet1!$F$35:$F$46</c:f>
              <c:numCache>
                <c:formatCode>General</c:formatCode>
                <c:ptCount val="12"/>
                <c:pt idx="0">
                  <c:v>6.7350000000000003</c:v>
                </c:pt>
                <c:pt idx="1">
                  <c:v>7.9710000000000072</c:v>
                </c:pt>
                <c:pt idx="2">
                  <c:v>8.8210000000000015</c:v>
                </c:pt>
                <c:pt idx="3">
                  <c:v>9.2879999999999985</c:v>
                </c:pt>
                <c:pt idx="4">
                  <c:v>7.1569999999999965</c:v>
                </c:pt>
                <c:pt idx="5">
                  <c:v>4.5350000000000001</c:v>
                </c:pt>
                <c:pt idx="6">
                  <c:v>3.1859999999999999</c:v>
                </c:pt>
                <c:pt idx="7">
                  <c:v>1.418999999999998</c:v>
                </c:pt>
                <c:pt idx="8">
                  <c:v>0.11600000000000002</c:v>
                </c:pt>
                <c:pt idx="9">
                  <c:v>-0.43300000000000038</c:v>
                </c:pt>
                <c:pt idx="10">
                  <c:v>-0.87000000000000077</c:v>
                </c:pt>
                <c:pt idx="11">
                  <c:v>-0.93100000000000005</c:v>
                </c:pt>
              </c:numCache>
            </c:numRef>
          </c:val>
        </c:ser>
        <c:ser>
          <c:idx val="3"/>
          <c:order val="3"/>
          <c:spPr>
            <a:ln>
              <a:solidFill>
                <a:srgbClr val="C00000"/>
              </a:solidFill>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Sheet1!$G$35:$G$46</c:f>
              <c:numCache>
                <c:formatCode>General</c:formatCode>
                <c:ptCount val="12"/>
                <c:pt idx="0">
                  <c:v>6.7350000000000003</c:v>
                </c:pt>
                <c:pt idx="1">
                  <c:v>7.9710000000000072</c:v>
                </c:pt>
                <c:pt idx="2">
                  <c:v>8.9260000000000002</c:v>
                </c:pt>
                <c:pt idx="3">
                  <c:v>11.537999999999998</c:v>
                </c:pt>
                <c:pt idx="4">
                  <c:v>13.839</c:v>
                </c:pt>
                <c:pt idx="5">
                  <c:v>16.786999999999971</c:v>
                </c:pt>
                <c:pt idx="6">
                  <c:v>20.204999999999988</c:v>
                </c:pt>
                <c:pt idx="7">
                  <c:v>23.596</c:v>
                </c:pt>
                <c:pt idx="8">
                  <c:v>25.961999999999989</c:v>
                </c:pt>
                <c:pt idx="9">
                  <c:v>27.40599999999997</c:v>
                </c:pt>
                <c:pt idx="10">
                  <c:v>28.337000000000025</c:v>
                </c:pt>
                <c:pt idx="11">
                  <c:v>28.74</c:v>
                </c:pt>
              </c:numCache>
            </c:numRef>
          </c:val>
        </c:ser>
        <c:ser>
          <c:idx val="4"/>
          <c:order val="4"/>
          <c:spPr>
            <a:ln>
              <a:solidFill>
                <a:schemeClr val="tx1"/>
              </a:solidFill>
              <a:prstDash val="sysDash"/>
            </a:ln>
          </c:spPr>
          <c:marker>
            <c:symbol val="none"/>
          </c:marker>
          <c:cat>
            <c:numRef>
              <c:f>Sheet1!$C$35:$C$46</c:f>
              <c:numCache>
                <c:formatCode>General</c:formatCode>
                <c:ptCount val="12"/>
                <c:pt idx="0">
                  <c:v>2000</c:v>
                </c:pt>
                <c:pt idx="1">
                  <c:v>2005</c:v>
                </c:pt>
                <c:pt idx="2">
                  <c:v>2010</c:v>
                </c:pt>
                <c:pt idx="3">
                  <c:v>2020</c:v>
                </c:pt>
                <c:pt idx="4">
                  <c:v>2030</c:v>
                </c:pt>
                <c:pt idx="5">
                  <c:v>2040</c:v>
                </c:pt>
                <c:pt idx="6">
                  <c:v>2050</c:v>
                </c:pt>
                <c:pt idx="7">
                  <c:v>2060</c:v>
                </c:pt>
                <c:pt idx="8">
                  <c:v>2070</c:v>
                </c:pt>
                <c:pt idx="9">
                  <c:v>2080</c:v>
                </c:pt>
                <c:pt idx="10">
                  <c:v>2090</c:v>
                </c:pt>
                <c:pt idx="11">
                  <c:v>2100</c:v>
                </c:pt>
              </c:numCache>
            </c:numRef>
          </c:cat>
          <c:val>
            <c:numRef>
              <c:f>Sheet1!$H$35:$H$46</c:f>
              <c:numCache>
                <c:formatCode>General</c:formatCode>
                <c:ptCount val="12"/>
                <c:pt idx="0">
                  <c:v>6.766</c:v>
                </c:pt>
                <c:pt idx="1">
                  <c:v>8.1060000000000034</c:v>
                </c:pt>
                <c:pt idx="2">
                  <c:v>9.19</c:v>
                </c:pt>
              </c:numCache>
            </c:numRef>
          </c:val>
        </c:ser>
        <c:marker val="1"/>
        <c:axId val="54195328"/>
        <c:axId val="54196864"/>
      </c:lineChart>
      <c:catAx>
        <c:axId val="54195328"/>
        <c:scaling>
          <c:orientation val="minMax"/>
        </c:scaling>
        <c:axPos val="b"/>
        <c:numFmt formatCode="General" sourceLinked="1"/>
        <c:tickLblPos val="nextTo"/>
        <c:txPr>
          <a:bodyPr rot="-5400000" vert="horz"/>
          <a:lstStyle/>
          <a:p>
            <a:pPr>
              <a:defRPr lang="en-US"/>
            </a:pPr>
            <a:endParaRPr lang="en-US"/>
          </a:p>
        </c:txPr>
        <c:crossAx val="54196864"/>
        <c:crosses val="autoZero"/>
        <c:auto val="1"/>
        <c:lblAlgn val="ctr"/>
        <c:lblOffset val="100"/>
      </c:catAx>
      <c:valAx>
        <c:axId val="54196864"/>
        <c:scaling>
          <c:orientation val="minMax"/>
          <c:max val="30"/>
        </c:scaling>
        <c:axPos val="l"/>
        <c:majorGridlines>
          <c:spPr>
            <a:ln>
              <a:solidFill>
                <a:schemeClr val="bg1"/>
              </a:solidFill>
            </a:ln>
          </c:spPr>
        </c:majorGridlines>
        <c:numFmt formatCode="General" sourceLinked="1"/>
        <c:tickLblPos val="nextTo"/>
        <c:txPr>
          <a:bodyPr/>
          <a:lstStyle/>
          <a:p>
            <a:pPr>
              <a:defRPr lang="en-US"/>
            </a:pPr>
            <a:endParaRPr lang="en-US"/>
          </a:p>
        </c:txPr>
        <c:crossAx val="54195328"/>
        <c:crosses val="autoZero"/>
        <c:crossBetween val="between"/>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0.06302</cdr:x>
      <cdr:y>0.00307</cdr:y>
    </cdr:from>
    <cdr:to>
      <cdr:x>0.22222</cdr:x>
      <cdr:y>0.29755</cdr:y>
    </cdr:to>
    <cdr:sp macro="" textlink="">
      <cdr:nvSpPr>
        <cdr:cNvPr id="2" name="TextBox 1"/>
        <cdr:cNvSpPr txBox="1"/>
      </cdr:nvSpPr>
      <cdr:spPr>
        <a:xfrm xmlns:a="http://schemas.openxmlformats.org/drawingml/2006/main">
          <a:off x="361951" y="952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b="1"/>
            <a:t>GtC/Yr</a:t>
          </a:r>
        </a:p>
      </cdr:txBody>
    </cdr:sp>
  </cdr:relSizeAnchor>
</c:userShapes>
</file>

<file path=ppt/drawings/drawing2.xml><?xml version="1.0" encoding="utf-8"?>
<c:userShapes xmlns:c="http://schemas.openxmlformats.org/drawingml/2006/chart">
  <cdr:relSizeAnchor xmlns:cdr="http://schemas.openxmlformats.org/drawingml/2006/chartDrawing">
    <cdr:from>
      <cdr:x>0.06302</cdr:x>
      <cdr:y>0.00307</cdr:y>
    </cdr:from>
    <cdr:to>
      <cdr:x>0.22222</cdr:x>
      <cdr:y>0.29755</cdr:y>
    </cdr:to>
    <cdr:sp macro="" textlink="">
      <cdr:nvSpPr>
        <cdr:cNvPr id="2" name="TextBox 1"/>
        <cdr:cNvSpPr txBox="1"/>
      </cdr:nvSpPr>
      <cdr:spPr>
        <a:xfrm xmlns:a="http://schemas.openxmlformats.org/drawingml/2006/main">
          <a:off x="361951" y="952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b="1"/>
            <a:t>GtC/Yr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1FA1E-F403-431A-935D-CAE2154DE0F9}" type="datetimeFigureOut">
              <a:rPr lang="en-US" smtClean="0"/>
              <a:pPr/>
              <a:t>8/28/2013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B43B3-497B-461E-9D72-BF8B55B7022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4A75B10-F01F-4F08-AEEB-58EC062572F1}" type="slidenum">
              <a:rPr lang="en-US"/>
              <a:pPr/>
              <a:t>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D5941D-7846-4D95-BBF5-8D1760F2B8A4}"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D590CB-0205-4F1C-90FD-82AA79365629}" type="slidenum">
              <a:rPr lang="en-US" smtClean="0">
                <a:latin typeface="Arial" pitchFamily="34" charset="0"/>
              </a:rPr>
              <a:pPr/>
              <a:t>5</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29D608EF-664A-4AE9-A2D4-241801414B62}"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A056D1B-191F-4938-9713-A5D2098D1E24}" type="slidenum">
              <a:rPr lang="en-US" smtClean="0">
                <a:latin typeface="Arial" pitchFamily="34" charset="0"/>
              </a:rPr>
              <a:pPr/>
              <a:t>7</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D5941D-7846-4D95-BBF5-8D1760F2B8A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D5941D-7846-4D95-BBF5-8D1760F2B8A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29562B5-CA57-4B75-8ED1-E1361D98F485}" type="slidenum">
              <a:rPr lang="en-US" smtClean="0">
                <a:latin typeface="Arial" pitchFamily="34" charset="0"/>
              </a:rPr>
              <a:pPr/>
              <a:t>10</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476A725-0678-428F-88DC-1FD9AF76753C}" type="slidenum">
              <a:rPr lang="en-US" smtClean="0">
                <a:latin typeface="Arial" pitchFamily="34" charset="0"/>
              </a:rPr>
              <a:pPr/>
              <a:t>11</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DC7156-F06A-4C08-B3C5-D5C3B6A2BE17}" type="slidenum">
              <a:rPr lang="en-US" smtClean="0">
                <a:latin typeface="Arial" pitchFamily="34" charset="0"/>
              </a:rPr>
              <a:pPr/>
              <a:t>13</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80701E8-01B5-4380-857F-F657B7A7ABA7}" type="datetimeFigureOut">
              <a:rPr lang="en-US" smtClean="0"/>
              <a:pPr/>
              <a:t>8/28/2013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80701E8-01B5-4380-857F-F657B7A7ABA7}" type="datetimeFigureOut">
              <a:rPr lang="en-US" smtClean="0"/>
              <a:pPr/>
              <a:t>8/28/2013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80701E8-01B5-4380-857F-F657B7A7ABA7}" type="datetimeFigureOut">
              <a:rPr lang="en-US" smtClean="0"/>
              <a:pPr/>
              <a:t>8/28/2013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80701E8-01B5-4380-857F-F657B7A7ABA7}" type="datetimeFigureOut">
              <a:rPr lang="en-US" smtClean="0"/>
              <a:pPr/>
              <a:t>8/28/2013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701E8-01B5-4380-857F-F657B7A7ABA7}" type="datetimeFigureOut">
              <a:rPr lang="en-US" smtClean="0"/>
              <a:pPr/>
              <a:t>8/28/2013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80701E8-01B5-4380-857F-F657B7A7ABA7}" type="datetimeFigureOut">
              <a:rPr lang="en-US" smtClean="0"/>
              <a:pPr/>
              <a:t>8/28/2013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80701E8-01B5-4380-857F-F657B7A7ABA7}" type="datetimeFigureOut">
              <a:rPr lang="en-US" smtClean="0"/>
              <a:pPr/>
              <a:t>8/28/2013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80701E8-01B5-4380-857F-F657B7A7ABA7}" type="datetimeFigureOut">
              <a:rPr lang="en-US" smtClean="0"/>
              <a:pPr/>
              <a:t>8/28/2013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701E8-01B5-4380-857F-F657B7A7ABA7}" type="datetimeFigureOut">
              <a:rPr lang="en-US" smtClean="0"/>
              <a:pPr/>
              <a:t>8/28/2013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01E8-01B5-4380-857F-F657B7A7ABA7}" type="datetimeFigureOut">
              <a:rPr lang="en-US" smtClean="0"/>
              <a:pPr/>
              <a:t>8/28/2013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01E8-01B5-4380-857F-F657B7A7ABA7}" type="datetimeFigureOut">
              <a:rPr lang="en-US" smtClean="0"/>
              <a:pPr/>
              <a:t>8/28/2013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259FF49-5A6A-47A9-9065-CC5D6C0085F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701E8-01B5-4380-857F-F657B7A7ABA7}" type="datetimeFigureOut">
              <a:rPr lang="en-US" smtClean="0"/>
              <a:pPr/>
              <a:t>8/28/2013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9FF49-5A6A-47A9-9065-CC5D6C0085F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85800" y="1263008"/>
            <a:ext cx="7772400" cy="1470025"/>
          </a:xfrm>
        </p:spPr>
        <p:txBody>
          <a:bodyPr>
            <a:noAutofit/>
          </a:bodyPr>
          <a:lstStyle/>
          <a:p>
            <a:r>
              <a:rPr lang="en-IN" sz="4000" b="1" dirty="0" smtClean="0">
                <a:latin typeface="Times New Roman" pitchFamily="18" charset="0"/>
                <a:cs typeface="Times New Roman" pitchFamily="18" charset="0"/>
              </a:rPr>
              <a:t/>
            </a:r>
            <a:br>
              <a:rPr lang="en-IN" sz="4000" b="1" dirty="0" smtClean="0">
                <a:latin typeface="Times New Roman" pitchFamily="18" charset="0"/>
                <a:cs typeface="Times New Roman" pitchFamily="18" charset="0"/>
              </a:rPr>
            </a:br>
            <a:r>
              <a:rPr lang="en-IN" sz="40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CMIP5 based climate change projections for South Asia: its application in IVA studies, an example of KH region</a:t>
            </a:r>
            <a:r>
              <a:rPr lang="en-IN" sz="4000" b="1" dirty="0" smtClean="0">
                <a:latin typeface="Times New Roman" pitchFamily="18" charset="0"/>
                <a:cs typeface="Times New Roman" pitchFamily="18" charset="0"/>
              </a:rPr>
              <a:t>	</a:t>
            </a:r>
            <a:br>
              <a:rPr lang="en-IN" sz="4000" b="1" dirty="0" smtClean="0">
                <a:latin typeface="Times New Roman" pitchFamily="18" charset="0"/>
                <a:cs typeface="Times New Roman" pitchFamily="18" charset="0"/>
              </a:rPr>
            </a:br>
            <a:endParaRPr lang="en-US" sz="4000" b="1" dirty="0" smtClean="0">
              <a:solidFill>
                <a:srgbClr val="FF0000"/>
              </a:solidFill>
              <a:latin typeface="Times New Roman" pitchFamily="18" charset="0"/>
              <a:cs typeface="Times New Roman" pitchFamily="18" charset="0"/>
            </a:endParaRPr>
          </a:p>
        </p:txBody>
      </p:sp>
      <p:sp>
        <p:nvSpPr>
          <p:cNvPr id="1028" name="Rectangle 3"/>
          <p:cNvSpPr>
            <a:spLocks noGrp="1" noChangeArrowheads="1"/>
          </p:cNvSpPr>
          <p:nvPr>
            <p:ph type="subTitle" idx="1"/>
          </p:nvPr>
        </p:nvSpPr>
        <p:spPr>
          <a:xfrm>
            <a:off x="1100158" y="5154010"/>
            <a:ext cx="6400800" cy="1752600"/>
          </a:xfrm>
        </p:spPr>
        <p:txBody>
          <a:bodyPr>
            <a:normAutofit/>
          </a:bodyPr>
          <a:lstStyle/>
          <a:p>
            <a:pPr eaLnBrk="1" hangingPunct="1">
              <a:lnSpc>
                <a:spcPct val="120000"/>
              </a:lnSpc>
              <a:spcBef>
                <a:spcPts val="0"/>
              </a:spcBef>
            </a:pPr>
            <a:r>
              <a:rPr lang="en-US" sz="2200" b="1" dirty="0" smtClean="0">
                <a:solidFill>
                  <a:schemeClr val="accent1">
                    <a:lumMod val="75000"/>
                  </a:schemeClr>
                </a:solidFill>
                <a:latin typeface="Times New Roman" pitchFamily="18" charset="0"/>
                <a:cs typeface="Times New Roman" pitchFamily="18" charset="0"/>
              </a:rPr>
              <a:t>Dr. Rajiv Kumar </a:t>
            </a:r>
            <a:r>
              <a:rPr lang="en-US" sz="2200" b="1" dirty="0" err="1" smtClean="0">
                <a:solidFill>
                  <a:schemeClr val="accent1">
                    <a:lumMod val="75000"/>
                  </a:schemeClr>
                </a:solidFill>
                <a:latin typeface="Times New Roman" pitchFamily="18" charset="0"/>
                <a:cs typeface="Times New Roman" pitchFamily="18" charset="0"/>
              </a:rPr>
              <a:t>Chaturvedi</a:t>
            </a:r>
            <a:r>
              <a:rPr lang="en-US" sz="2200" b="1" dirty="0" smtClean="0">
                <a:solidFill>
                  <a:schemeClr val="accent1">
                    <a:lumMod val="75000"/>
                  </a:schemeClr>
                </a:solidFill>
                <a:latin typeface="Times New Roman" pitchFamily="18" charset="0"/>
                <a:cs typeface="Times New Roman" pitchFamily="18" charset="0"/>
              </a:rPr>
              <a:t> </a:t>
            </a:r>
          </a:p>
          <a:p>
            <a:pPr eaLnBrk="1" hangingPunct="1">
              <a:lnSpc>
                <a:spcPct val="120000"/>
              </a:lnSpc>
              <a:spcBef>
                <a:spcPts val="0"/>
              </a:spcBef>
            </a:pPr>
            <a:r>
              <a:rPr lang="en-US" sz="2200" b="1" dirty="0" smtClean="0">
                <a:solidFill>
                  <a:schemeClr val="accent1">
                    <a:lumMod val="75000"/>
                  </a:schemeClr>
                </a:solidFill>
                <a:latin typeface="Times New Roman" pitchFamily="18" charset="0"/>
                <a:cs typeface="Times New Roman" pitchFamily="18" charset="0"/>
              </a:rPr>
              <a:t>National Environmental Sciences Fellow</a:t>
            </a:r>
            <a:br>
              <a:rPr lang="en-US" sz="2200" b="1" dirty="0" smtClean="0">
                <a:solidFill>
                  <a:schemeClr val="accent1">
                    <a:lumMod val="75000"/>
                  </a:schemeClr>
                </a:solidFill>
                <a:latin typeface="Times New Roman" pitchFamily="18" charset="0"/>
                <a:cs typeface="Times New Roman" pitchFamily="18" charset="0"/>
              </a:rPr>
            </a:br>
            <a:r>
              <a:rPr lang="en-US" sz="2200" b="1" dirty="0" smtClean="0">
                <a:solidFill>
                  <a:schemeClr val="accent1">
                    <a:lumMod val="75000"/>
                  </a:schemeClr>
                </a:solidFill>
                <a:latin typeface="Times New Roman" pitchFamily="18" charset="0"/>
                <a:cs typeface="Times New Roman" pitchFamily="18" charset="0"/>
              </a:rPr>
              <a:t>Indian Institute of Science</a:t>
            </a:r>
          </a:p>
          <a:p>
            <a:pPr algn="l" eaLnBrk="1" hangingPunct="1">
              <a:lnSpc>
                <a:spcPct val="120000"/>
              </a:lnSpc>
              <a:spcBef>
                <a:spcPts val="0"/>
              </a:spcBef>
            </a:pPr>
            <a:r>
              <a:rPr lang="en-US" sz="2200" b="1" dirty="0" smtClean="0">
                <a:solidFill>
                  <a:schemeClr val="accent1">
                    <a:lumMod val="75000"/>
                  </a:schemeClr>
                </a:solidFill>
                <a:latin typeface="Times New Roman" pitchFamily="18" charset="0"/>
                <a:cs typeface="Times New Roman" pitchFamily="18" charset="0"/>
              </a:rPr>
              <a:t>		    Bangalore-12</a:t>
            </a:r>
          </a:p>
        </p:txBody>
      </p:sp>
      <p:pic>
        <p:nvPicPr>
          <p:cNvPr id="2" name="Picture 3"/>
          <p:cNvPicPr>
            <a:picLocks noChangeAspect="1" noChangeArrowheads="1"/>
          </p:cNvPicPr>
          <p:nvPr/>
        </p:nvPicPr>
        <p:blipFill>
          <a:blip r:embed="rId3"/>
          <a:srcRect r="72501" b="50000"/>
          <a:stretch>
            <a:fillRect/>
          </a:stretch>
        </p:blipFill>
        <p:spPr bwMode="auto">
          <a:xfrm>
            <a:off x="3338559" y="3582374"/>
            <a:ext cx="1476375" cy="1409700"/>
          </a:xfrm>
          <a:prstGeom prst="rect">
            <a:avLst/>
          </a:prstGeom>
          <a:noFill/>
          <a:ln w="9525">
            <a:noFill/>
            <a:miter lim="800000"/>
            <a:headEnd/>
            <a:tailEnd/>
          </a:ln>
        </p:spPr>
      </p:pic>
      <p:sp>
        <p:nvSpPr>
          <p:cNvPr id="5" name="TextBox 4"/>
          <p:cNvSpPr txBox="1"/>
          <p:nvPr/>
        </p:nvSpPr>
        <p:spPr>
          <a:xfrm>
            <a:off x="1142976" y="285728"/>
            <a:ext cx="7534498" cy="369332"/>
          </a:xfrm>
          <a:prstGeom prst="rect">
            <a:avLst/>
          </a:prstGeom>
          <a:noFill/>
        </p:spPr>
        <p:txBody>
          <a:bodyPr wrap="none" rtlCol="0">
            <a:spAutoFit/>
          </a:bodyPr>
          <a:lstStyle/>
          <a:p>
            <a:r>
              <a:rPr lang="en-US" b="1" i="1" dirty="0" smtClean="0">
                <a:solidFill>
                  <a:srgbClr val="FF0000"/>
                </a:solidFill>
                <a:latin typeface="Times New Roman" pitchFamily="18" charset="0"/>
                <a:cs typeface="Times New Roman" pitchFamily="18" charset="0"/>
              </a:rPr>
              <a:t>2</a:t>
            </a:r>
            <a:r>
              <a:rPr lang="en-US" b="1" i="1" baseline="30000" dirty="0" smtClean="0">
                <a:solidFill>
                  <a:srgbClr val="FF0000"/>
                </a:solidFill>
                <a:latin typeface="Times New Roman" pitchFamily="18" charset="0"/>
                <a:cs typeface="Times New Roman" pitchFamily="18" charset="0"/>
              </a:rPr>
              <a:t>nd</a:t>
            </a:r>
            <a:r>
              <a:rPr lang="en-US" b="1" i="1" dirty="0" smtClean="0">
                <a:solidFill>
                  <a:srgbClr val="FF0000"/>
                </a:solidFill>
                <a:latin typeface="Times New Roman" pitchFamily="18" charset="0"/>
                <a:cs typeface="Times New Roman" pitchFamily="18" charset="0"/>
              </a:rPr>
              <a:t> WCRP CORDEX South Asia Workshop, 27-30 August, 2013, Kathmandu </a:t>
            </a:r>
            <a:endParaRPr lang="en-IN"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5410200" cy="1143000"/>
          </a:xfrm>
        </p:spPr>
        <p:txBody>
          <a:bodyPr>
            <a:normAutofit fontScale="90000"/>
          </a:bodyPr>
          <a:lstStyle/>
          <a:p>
            <a:pPr eaLnBrk="1" hangingPunct="1"/>
            <a:r>
              <a:rPr lang="en-US" sz="2800" b="1" dirty="0" smtClean="0">
                <a:solidFill>
                  <a:srgbClr val="FF0000"/>
                </a:solidFill>
                <a:latin typeface="Times New Roman" pitchFamily="18" charset="0"/>
                <a:cs typeface="Times New Roman" pitchFamily="18" charset="0"/>
              </a:rPr>
              <a:t>PRECIPITATION PROJECTIONS FOR INDIA AND THEIR RELIABILITY</a:t>
            </a:r>
            <a:endParaRPr lang="en-US" sz="2800" dirty="0" smtClean="0">
              <a:solidFill>
                <a:srgbClr val="FF0000"/>
              </a:solidFill>
              <a:latin typeface="Times New Roman" pitchFamily="18" charset="0"/>
              <a:cs typeface="Times New Roman" pitchFamily="18" charset="0"/>
            </a:endParaRPr>
          </a:p>
        </p:txBody>
      </p:sp>
      <p:pic>
        <p:nvPicPr>
          <p:cNvPr id="23555" name="Picture 4" descr="tseries_rise_b1975_med"/>
          <p:cNvPicPr>
            <a:picLocks noChangeAspect="1" noChangeArrowheads="1"/>
          </p:cNvPicPr>
          <p:nvPr/>
        </p:nvPicPr>
        <p:blipFill>
          <a:blip r:embed="rId3"/>
          <a:srcRect l="50000"/>
          <a:stretch>
            <a:fillRect/>
          </a:stretch>
        </p:blipFill>
        <p:spPr bwMode="auto">
          <a:xfrm>
            <a:off x="-5861" y="1400909"/>
            <a:ext cx="4495800" cy="4537075"/>
          </a:xfrm>
          <a:prstGeom prst="rect">
            <a:avLst/>
          </a:prstGeom>
          <a:noFill/>
          <a:ln w="9525">
            <a:noFill/>
            <a:miter lim="800000"/>
            <a:headEnd/>
            <a:tailEnd/>
          </a:ln>
        </p:spPr>
      </p:pic>
      <p:sp>
        <p:nvSpPr>
          <p:cNvPr id="23556" name="TextBox 3"/>
          <p:cNvSpPr txBox="1">
            <a:spLocks noChangeArrowheads="1"/>
          </p:cNvSpPr>
          <p:nvPr/>
        </p:nvSpPr>
        <p:spPr bwMode="auto">
          <a:xfrm>
            <a:off x="381000" y="6019800"/>
            <a:ext cx="2225675" cy="369888"/>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Baseline = 1961-1990</a:t>
            </a:r>
          </a:p>
        </p:txBody>
      </p:sp>
      <p:sp>
        <p:nvSpPr>
          <p:cNvPr id="23557" name="TextBox 4"/>
          <p:cNvSpPr txBox="1">
            <a:spLocks noChangeArrowheads="1"/>
          </p:cNvSpPr>
          <p:nvPr/>
        </p:nvSpPr>
        <p:spPr bwMode="auto">
          <a:xfrm>
            <a:off x="533400" y="6477000"/>
            <a:ext cx="2319337" cy="369888"/>
          </a:xfrm>
          <a:prstGeom prst="rect">
            <a:avLst/>
          </a:prstGeom>
          <a:noFill/>
          <a:ln w="9525">
            <a:noFill/>
            <a:miter lim="800000"/>
            <a:headEnd/>
            <a:tailEnd/>
          </a:ln>
        </p:spPr>
        <p:txBody>
          <a:bodyPr wrap="none">
            <a:spAutoFit/>
          </a:bodyPr>
          <a:lstStyle/>
          <a:p>
            <a:r>
              <a:rPr lang="en-US" i="1" dirty="0" err="1">
                <a:latin typeface="Times New Roman" pitchFamily="18" charset="0"/>
                <a:cs typeface="Times New Roman" pitchFamily="18" charset="0"/>
              </a:rPr>
              <a:t>Chaturvedi</a:t>
            </a:r>
            <a:r>
              <a:rPr lang="en-US" i="1" dirty="0">
                <a:latin typeface="Times New Roman" pitchFamily="18" charset="0"/>
                <a:cs typeface="Times New Roman" pitchFamily="18" charset="0"/>
              </a:rPr>
              <a:t> et al., 2012</a:t>
            </a:r>
          </a:p>
        </p:txBody>
      </p:sp>
      <p:pic>
        <p:nvPicPr>
          <p:cNvPr id="6" name="Picture 4" descr="pr_agreement_1880-Rajiv"/>
          <p:cNvPicPr>
            <a:picLocks noChangeAspect="1" noChangeArrowheads="1"/>
          </p:cNvPicPr>
          <p:nvPr/>
        </p:nvPicPr>
        <p:blipFill>
          <a:blip r:embed="rId4"/>
          <a:srcRect l="3310" t="1503" r="3972" b="1619"/>
          <a:stretch>
            <a:fillRect/>
          </a:stretch>
        </p:blipFill>
        <p:spPr bwMode="auto">
          <a:xfrm>
            <a:off x="4396154" y="982662"/>
            <a:ext cx="4785501" cy="572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D:\Collaborative Work with sir\CST-Seminar-29Aug2012\SPM-IPCC2007.jpg"/>
          <p:cNvPicPr>
            <a:picLocks noChangeAspect="1" noChangeArrowheads="1"/>
          </p:cNvPicPr>
          <p:nvPr/>
        </p:nvPicPr>
        <p:blipFill>
          <a:blip r:embed="rId3"/>
          <a:srcRect/>
          <a:stretch>
            <a:fillRect/>
          </a:stretch>
        </p:blipFill>
        <p:spPr bwMode="auto">
          <a:xfrm>
            <a:off x="-147638" y="1019175"/>
            <a:ext cx="9440863" cy="4819650"/>
          </a:xfrm>
          <a:prstGeom prst="rect">
            <a:avLst/>
          </a:prstGeom>
          <a:noFill/>
          <a:ln w="9525">
            <a:noFill/>
            <a:miter lim="800000"/>
            <a:headEnd/>
            <a:tailEnd/>
          </a:ln>
        </p:spPr>
      </p:pic>
      <p:sp>
        <p:nvSpPr>
          <p:cNvPr id="3" name="TextBox 2"/>
          <p:cNvSpPr txBox="1"/>
          <p:nvPr/>
        </p:nvSpPr>
        <p:spPr>
          <a:xfrm>
            <a:off x="1647312" y="285728"/>
            <a:ext cx="6720173"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IPCC multi-model precipitation projections -2007</a:t>
            </a:r>
            <a:endParaRPr lang="en-IN" sz="2400" b="1" dirty="0">
              <a:solidFill>
                <a:srgbClr val="FF0000"/>
              </a:solidFill>
              <a:latin typeface="Times New Roman" pitchFamily="18" charset="0"/>
              <a:cs typeface="Times New Roman" pitchFamily="18" charset="0"/>
            </a:endParaRPr>
          </a:p>
        </p:txBody>
      </p:sp>
      <p:sp>
        <p:nvSpPr>
          <p:cNvPr id="4" name="Rectangle 3"/>
          <p:cNvSpPr/>
          <p:nvPr/>
        </p:nvSpPr>
        <p:spPr>
          <a:xfrm>
            <a:off x="7715272" y="2500306"/>
            <a:ext cx="285752" cy="42862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E:\New Volume (D)\work with Jaideep\CMIP5-Curr Sci Paper\Near Final Draft\Final to be submitted\Final-submitted\Final-Sent on CD\Chaturvedi et al-Manuscript and figures\Figures\JPEG\Figure 6.JPG"/>
          <p:cNvPicPr>
            <a:picLocks noChangeAspect="1" noChangeArrowheads="1"/>
          </p:cNvPicPr>
          <p:nvPr/>
        </p:nvPicPr>
        <p:blipFill>
          <a:blip r:embed="rId2"/>
          <a:srcRect/>
          <a:stretch>
            <a:fillRect/>
          </a:stretch>
        </p:blipFill>
        <p:spPr bwMode="auto">
          <a:xfrm>
            <a:off x="881063" y="500042"/>
            <a:ext cx="7381875" cy="4067175"/>
          </a:xfrm>
          <a:prstGeom prst="rect">
            <a:avLst/>
          </a:prstGeom>
          <a:noFill/>
        </p:spPr>
      </p:pic>
      <p:sp>
        <p:nvSpPr>
          <p:cNvPr id="7" name="TextBox 6"/>
          <p:cNvSpPr txBox="1"/>
          <p:nvPr/>
        </p:nvSpPr>
        <p:spPr>
          <a:xfrm>
            <a:off x="1000100" y="4929198"/>
            <a:ext cx="7215238" cy="1785104"/>
          </a:xfrm>
          <a:prstGeom prst="rect">
            <a:avLst/>
          </a:prstGeom>
          <a:noFill/>
        </p:spPr>
        <p:txBody>
          <a:bodyPr wrap="square" rtlCol="0">
            <a:spAutoFit/>
          </a:bodyPr>
          <a:lstStyle/>
          <a:p>
            <a:r>
              <a:rPr lang="en-US" sz="2200" b="1" dirty="0" smtClean="0">
                <a:latin typeface="Times New Roman" pitchFamily="18" charset="0"/>
                <a:cs typeface="Times New Roman" pitchFamily="18" charset="0"/>
              </a:rPr>
              <a:t>CMIP5 model ensemble based grid wise distribution of temperature and precipitation change under different RCP scenarios for India for 2080s (2070-2099) relative to pre-industrial period (1880s </a:t>
            </a:r>
            <a:r>
              <a:rPr lang="en-US" sz="2200" b="1" dirty="0" err="1" smtClean="0">
                <a:latin typeface="Times New Roman" pitchFamily="18" charset="0"/>
                <a:cs typeface="Times New Roman" pitchFamily="18" charset="0"/>
              </a:rPr>
              <a:t>i.e</a:t>
            </a:r>
            <a:r>
              <a:rPr lang="en-US" sz="2200" b="1" dirty="0" smtClean="0">
                <a:latin typeface="Times New Roman" pitchFamily="18" charset="0"/>
                <a:cs typeface="Times New Roman" pitchFamily="18" charset="0"/>
              </a:rPr>
              <a:t> over 1861-1900)</a:t>
            </a:r>
            <a:endParaRPr lang="en-IN" sz="2200" dirty="0" smtClean="0">
              <a:latin typeface="Times New Roman" pitchFamily="18" charset="0"/>
              <a:cs typeface="Times New Roman" pitchFamily="18" charset="0"/>
            </a:endParaRPr>
          </a:p>
          <a:p>
            <a:endParaRPr lang="en-IN"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152400"/>
            <a:ext cx="8839200" cy="1143000"/>
          </a:xfrm>
        </p:spPr>
        <p:txBody>
          <a:bodyPr>
            <a:normAutofit fontScale="90000"/>
          </a:bodyPr>
          <a:lstStyle/>
          <a:p>
            <a:pPr eaLnBrk="1" hangingPunct="1"/>
            <a:r>
              <a:rPr lang="en-US" sz="2200" b="1" smtClean="0">
                <a:solidFill>
                  <a:srgbClr val="FF0000"/>
                </a:solidFill>
                <a:latin typeface="Times New Roman" pitchFamily="18" charset="0"/>
                <a:cs typeface="Times New Roman" pitchFamily="18" charset="0"/>
              </a:rPr>
              <a:t>PROJECTED CHANGE IN THE FREQUENCY OF EXTREME RAINFALL DAYS FOR FUTURE DECADES RELATIVE TO 1861-1870 BASELINE BASED ON MIROC-ESM-CHEM MODEL FOR RCP SCENARIO 4.5</a:t>
            </a:r>
            <a:r>
              <a:rPr lang="en-US" sz="2200" smtClean="0">
                <a:solidFill>
                  <a:srgbClr val="FF0000"/>
                </a:solidFill>
                <a:latin typeface="Times New Roman" pitchFamily="18" charset="0"/>
                <a:cs typeface="Times New Roman" pitchFamily="18" charset="0"/>
              </a:rPr>
              <a:t> </a:t>
            </a:r>
          </a:p>
        </p:txBody>
      </p:sp>
      <p:pic>
        <p:nvPicPr>
          <p:cNvPr id="29699" name="Picture 4" descr="pr_dailypdf_masked_9"/>
          <p:cNvPicPr>
            <a:picLocks noChangeAspect="1" noChangeArrowheads="1"/>
          </p:cNvPicPr>
          <p:nvPr/>
        </p:nvPicPr>
        <p:blipFill>
          <a:blip r:embed="rId3"/>
          <a:srcRect l="18048" t="12000" r="17401" b="11000"/>
          <a:stretch>
            <a:fillRect/>
          </a:stretch>
        </p:blipFill>
        <p:spPr bwMode="auto">
          <a:xfrm>
            <a:off x="1447800" y="1447800"/>
            <a:ext cx="5562600" cy="5308600"/>
          </a:xfrm>
          <a:prstGeom prst="rect">
            <a:avLst/>
          </a:prstGeom>
          <a:noFill/>
          <a:ln w="9525">
            <a:noFill/>
            <a:miter lim="800000"/>
            <a:headEnd/>
            <a:tailEnd/>
          </a:ln>
        </p:spPr>
      </p:pic>
      <p:sp>
        <p:nvSpPr>
          <p:cNvPr id="29700" name="TextBox 3"/>
          <p:cNvSpPr txBox="1">
            <a:spLocks noChangeArrowheads="1"/>
          </p:cNvSpPr>
          <p:nvPr/>
        </p:nvSpPr>
        <p:spPr bwMode="auto">
          <a:xfrm>
            <a:off x="6629400" y="5345113"/>
            <a:ext cx="2319338" cy="369887"/>
          </a:xfrm>
          <a:prstGeom prst="rect">
            <a:avLst/>
          </a:prstGeom>
          <a:noFill/>
          <a:ln w="9525">
            <a:noFill/>
            <a:miter lim="800000"/>
            <a:headEnd/>
            <a:tailEnd/>
          </a:ln>
        </p:spPr>
        <p:txBody>
          <a:bodyPr wrap="none">
            <a:spAutoFit/>
          </a:bodyPr>
          <a:lstStyle/>
          <a:p>
            <a:r>
              <a:rPr lang="en-US" i="1">
                <a:latin typeface="Times New Roman" pitchFamily="18" charset="0"/>
                <a:cs typeface="Times New Roman" pitchFamily="18" charset="0"/>
              </a:rPr>
              <a:t>Chaturvedi et al., 2012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16"/>
            <a:ext cx="8229600" cy="1143000"/>
          </a:xfrm>
        </p:spPr>
        <p:txBody>
          <a:bodyPr>
            <a:normAutofit fontScale="90000"/>
          </a:bodyPr>
          <a:lstStyle/>
          <a:p>
            <a:r>
              <a:rPr lang="en-US" b="1" dirty="0" smtClean="0">
                <a:latin typeface="Times New Roman" pitchFamily="18" charset="0"/>
                <a:cs typeface="Times New Roman" pitchFamily="18" charset="0"/>
              </a:rPr>
              <a:t>Part 2: Application of climate data in IVA studies: An example - Impact of climate change on the glacial mass balance in Karakoram and Himalayas</a:t>
            </a:r>
            <a:endParaRPr lang="en-IN" b="1" dirty="0">
              <a:latin typeface="Times New Roman" pitchFamily="18" charset="0"/>
              <a:cs typeface="Times New Roman" pitchFamily="18" charset="0"/>
            </a:endParaRPr>
          </a:p>
        </p:txBody>
      </p:sp>
      <p:sp>
        <p:nvSpPr>
          <p:cNvPr id="3" name="TextBox 2"/>
          <p:cNvSpPr txBox="1"/>
          <p:nvPr/>
        </p:nvSpPr>
        <p:spPr>
          <a:xfrm>
            <a:off x="785786" y="5643578"/>
            <a:ext cx="8143933"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Based on </a:t>
            </a:r>
            <a:r>
              <a:rPr lang="en-US" b="1" dirty="0" err="1" smtClean="0">
                <a:latin typeface="Times New Roman" pitchFamily="18" charset="0"/>
                <a:cs typeface="Times New Roman" pitchFamily="18" charset="0"/>
              </a:rPr>
              <a:t>Chaturvedi</a:t>
            </a:r>
            <a:r>
              <a:rPr lang="en-US" b="1" dirty="0" smtClean="0">
                <a:latin typeface="Times New Roman" pitchFamily="18" charset="0"/>
                <a:cs typeface="Times New Roman" pitchFamily="18" charset="0"/>
              </a:rPr>
              <a:t>, RK., </a:t>
            </a:r>
            <a:r>
              <a:rPr lang="en-US" b="1" dirty="0" err="1" smtClean="0">
                <a:latin typeface="Times New Roman" pitchFamily="18" charset="0"/>
                <a:cs typeface="Times New Roman" pitchFamily="18" charset="0"/>
              </a:rPr>
              <a:t>Kulkarni</a:t>
            </a:r>
            <a:r>
              <a:rPr lang="en-US" b="1" dirty="0" smtClean="0">
                <a:latin typeface="Times New Roman" pitchFamily="18" charset="0"/>
                <a:cs typeface="Times New Roman" pitchFamily="18" charset="0"/>
              </a:rPr>
              <a:t>, A., </a:t>
            </a:r>
            <a:r>
              <a:rPr lang="en-US" b="1" dirty="0" err="1" smtClean="0">
                <a:latin typeface="Times New Roman" pitchFamily="18" charset="0"/>
                <a:cs typeface="Times New Roman" pitchFamily="18" charset="0"/>
              </a:rPr>
              <a:t>Karyakarte</a:t>
            </a:r>
            <a:r>
              <a:rPr lang="en-US" b="1" dirty="0" smtClean="0">
                <a:latin typeface="Times New Roman" pitchFamily="18" charset="0"/>
                <a:cs typeface="Times New Roman" pitchFamily="18" charset="0"/>
              </a:rPr>
              <a:t>, Y., Joshi, J., </a:t>
            </a:r>
            <a:r>
              <a:rPr lang="en-US" b="1" dirty="0" err="1" smtClean="0">
                <a:latin typeface="Times New Roman" pitchFamily="18" charset="0"/>
                <a:cs typeface="Times New Roman" pitchFamily="18" charset="0"/>
              </a:rPr>
              <a:t>Bala</a:t>
            </a:r>
            <a:r>
              <a:rPr lang="en-US" b="1" dirty="0" smtClean="0">
                <a:latin typeface="Times New Roman" pitchFamily="18" charset="0"/>
                <a:cs typeface="Times New Roman" pitchFamily="18" charset="0"/>
              </a:rPr>
              <a:t>, G (Under consideration with climatic change)</a:t>
            </a:r>
            <a:endParaRPr lang="en-IN"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22" y="71422"/>
            <a:ext cx="3143240" cy="1143000"/>
          </a:xfrm>
        </p:spPr>
        <p:txBody>
          <a:bodyPr>
            <a:normAutofit/>
          </a:bodyPr>
          <a:lstStyle/>
          <a:p>
            <a:r>
              <a:rPr lang="en-US" sz="3200" b="1" dirty="0" smtClean="0">
                <a:solidFill>
                  <a:srgbClr val="FF0000"/>
                </a:solidFill>
                <a:latin typeface="Times New Roman" pitchFamily="18" charset="0"/>
                <a:cs typeface="Times New Roman" pitchFamily="18" charset="0"/>
              </a:rPr>
              <a:t>STUDY AREA</a:t>
            </a:r>
            <a:endParaRPr lang="en-IN" sz="3200" b="1" dirty="0">
              <a:solidFill>
                <a:srgbClr val="FF0000"/>
              </a:solidFill>
              <a:latin typeface="Times New Roman" pitchFamily="18" charset="0"/>
              <a:cs typeface="Times New Roman" pitchFamily="18" charset="0"/>
            </a:endParaRPr>
          </a:p>
        </p:txBody>
      </p:sp>
      <p:pic>
        <p:nvPicPr>
          <p:cNvPr id="1026" name="Picture 2" descr="E:\With Bala\Himalaya paper\Climatic Change\Fig_tab\Figure 1.jpg"/>
          <p:cNvPicPr>
            <a:picLocks noChangeAspect="1" noChangeArrowheads="1"/>
          </p:cNvPicPr>
          <p:nvPr/>
        </p:nvPicPr>
        <p:blipFill>
          <a:blip r:embed="rId2"/>
          <a:srcRect/>
          <a:stretch>
            <a:fillRect/>
          </a:stretch>
        </p:blipFill>
        <p:spPr bwMode="auto">
          <a:xfrm>
            <a:off x="214282" y="500042"/>
            <a:ext cx="5743575" cy="61341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itchFamily="18" charset="0"/>
                <a:cs typeface="Times New Roman" pitchFamily="18" charset="0"/>
              </a:rPr>
              <a:t>MOTIVATION</a:t>
            </a:r>
            <a:endParaRPr lang="en-IN"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43956" cy="4525963"/>
          </a:xfrm>
        </p:spPr>
        <p:txBody>
          <a:bodyPr>
            <a:normAutofit/>
          </a:bodyPr>
          <a:lstStyle/>
          <a:p>
            <a:r>
              <a:rPr lang="en-US" sz="2800" dirty="0" err="1" smtClean="0">
                <a:latin typeface="Times New Roman" pitchFamily="18" charset="0"/>
                <a:cs typeface="Times New Roman" pitchFamily="18" charset="0"/>
              </a:rPr>
              <a:t>Bolch</a:t>
            </a:r>
            <a:r>
              <a:rPr lang="en-US" sz="2800" dirty="0" smtClean="0">
                <a:latin typeface="Times New Roman" pitchFamily="18" charset="0"/>
                <a:cs typeface="Times New Roman" pitchFamily="18" charset="0"/>
              </a:rPr>
              <a:t> et al (2012) provided improved data on the hypsometry of glaciers in KH region</a:t>
            </a:r>
          </a:p>
          <a:p>
            <a:r>
              <a:rPr lang="en-US" sz="2800" dirty="0" smtClean="0">
                <a:latin typeface="Times New Roman" pitchFamily="18" charset="0"/>
                <a:cs typeface="Times New Roman" pitchFamily="18" charset="0"/>
              </a:rPr>
              <a:t>We wanted to apply the statistical relationship between AAR and mass balance as proposed by </a:t>
            </a:r>
            <a:r>
              <a:rPr lang="en-US" sz="2800" dirty="0" err="1" smtClean="0">
                <a:latin typeface="Times New Roman" pitchFamily="18" charset="0"/>
                <a:cs typeface="Times New Roman" pitchFamily="18" charset="0"/>
              </a:rPr>
              <a:t>Kulkarni</a:t>
            </a:r>
            <a:r>
              <a:rPr lang="en-US" sz="2800" dirty="0" smtClean="0">
                <a:latin typeface="Times New Roman" pitchFamily="18" charset="0"/>
                <a:cs typeface="Times New Roman" pitchFamily="18" charset="0"/>
              </a:rPr>
              <a:t> et al (2004)</a:t>
            </a:r>
          </a:p>
          <a:p>
            <a:r>
              <a:rPr lang="en-US" sz="2800" dirty="0" smtClean="0">
                <a:latin typeface="Times New Roman" pitchFamily="18" charset="0"/>
                <a:cs typeface="Times New Roman" pitchFamily="18" charset="0"/>
              </a:rPr>
              <a:t>Availability of somewhat improved CMIP5 projections from 21 ESMs</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itchFamily="18" charset="0"/>
                <a:cs typeface="Times New Roman" pitchFamily="18" charset="0"/>
              </a:rPr>
              <a:t>BROAD OBJECTIVES</a:t>
            </a:r>
            <a:endParaRPr lang="en-IN"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In the light of Himalayan blunder by IPCC, we were curious to have some ‘order of magnitude’ or ‘first cut’ estimate on what happens to mass balance of KH glaciers under climate change scenarios over the 21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century</a:t>
            </a:r>
          </a:p>
          <a:p>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900"/>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THE MODEL</a:t>
            </a:r>
            <a:endParaRPr lang="en-IN" sz="3200" b="1" dirty="0">
              <a:solidFill>
                <a:srgbClr val="FF0000"/>
              </a:solidFill>
              <a:latin typeface="Times New Roman" pitchFamily="18" charset="0"/>
              <a:cs typeface="Times New Roman" pitchFamily="18" charset="0"/>
            </a:endParaRPr>
          </a:p>
        </p:txBody>
      </p:sp>
      <p:pic>
        <p:nvPicPr>
          <p:cNvPr id="4" name="Picture 4" descr="E:\Preparation for the Norway Trip\Other Projects\Himalaya paper\Work from 25 Feb Onwards\Final Work on 28 Feb 2013\08 March 2013\09 March 2013\12 March\18 March 2013\Final - 21 march 2013\Naturegeos\Climatic Change\Fig_tab\Figure 4.jpg"/>
          <p:cNvPicPr>
            <a:picLocks noChangeAspect="1" noChangeArrowheads="1"/>
          </p:cNvPicPr>
          <p:nvPr/>
        </p:nvPicPr>
        <p:blipFill>
          <a:blip r:embed="rId2"/>
          <a:srcRect/>
          <a:stretch>
            <a:fillRect/>
          </a:stretch>
        </p:blipFill>
        <p:spPr bwMode="auto">
          <a:xfrm>
            <a:off x="185769" y="857232"/>
            <a:ext cx="8815387" cy="56991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itchFamily="18" charset="0"/>
                <a:cs typeface="Times New Roman" pitchFamily="18" charset="0"/>
              </a:rPr>
              <a:t>HOW RELIABLE ARE CMIP5 ESMS FOR THE K-H REGION?</a:t>
            </a:r>
            <a:endParaRPr lang="en-IN" sz="3200" b="1" dirty="0">
              <a:solidFill>
                <a:srgbClr val="FF0000"/>
              </a:solidFill>
              <a:latin typeface="Times New Roman" pitchFamily="18" charset="0"/>
              <a:cs typeface="Times New Roman" pitchFamily="18" charset="0"/>
            </a:endParaRPr>
          </a:p>
        </p:txBody>
      </p:sp>
      <p:pic>
        <p:nvPicPr>
          <p:cNvPr id="2050" name="Picture 2" descr="E:\With Bala\Himalaya paper\Climatic Change\Fig_tab\Figure 2.jpg"/>
          <p:cNvPicPr>
            <a:picLocks noChangeAspect="1" noChangeArrowheads="1"/>
          </p:cNvPicPr>
          <p:nvPr/>
        </p:nvPicPr>
        <p:blipFill>
          <a:blip r:embed="rId2"/>
          <a:srcRect/>
          <a:stretch>
            <a:fillRect/>
          </a:stretch>
        </p:blipFill>
        <p:spPr bwMode="auto">
          <a:xfrm>
            <a:off x="342069" y="1785938"/>
            <a:ext cx="8516211" cy="37862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24"/>
            <a:ext cx="8229600" cy="1143000"/>
          </a:xfrm>
        </p:spPr>
        <p:txBody>
          <a:bodyPr>
            <a:noAutofit/>
          </a:bodyPr>
          <a:lstStyle/>
          <a:p>
            <a:r>
              <a:rPr lang="en-US" sz="4000" b="1" dirty="0" smtClean="0">
                <a:latin typeface="Times New Roman" pitchFamily="18" charset="0"/>
                <a:cs typeface="Times New Roman" pitchFamily="18" charset="0"/>
              </a:rPr>
              <a:t>Part 1: CMIP5 based multi-model climate change projections for India </a:t>
            </a:r>
            <a:endParaRPr lang="en-IN" sz="4000" b="1" dirty="0">
              <a:latin typeface="Times New Roman" pitchFamily="18" charset="0"/>
              <a:cs typeface="Times New Roman" pitchFamily="18" charset="0"/>
            </a:endParaRPr>
          </a:p>
        </p:txBody>
      </p:sp>
      <p:sp>
        <p:nvSpPr>
          <p:cNvPr id="4" name="TextBox 3"/>
          <p:cNvSpPr txBox="1">
            <a:spLocks noChangeArrowheads="1"/>
          </p:cNvSpPr>
          <p:nvPr/>
        </p:nvSpPr>
        <p:spPr bwMode="auto">
          <a:xfrm>
            <a:off x="286703" y="5572140"/>
            <a:ext cx="8571577" cy="369332"/>
          </a:xfrm>
          <a:prstGeom prst="rect">
            <a:avLst/>
          </a:prstGeom>
          <a:noFill/>
          <a:ln w="9525">
            <a:noFill/>
            <a:miter lim="800000"/>
            <a:headEnd/>
            <a:tailEnd/>
          </a:ln>
        </p:spPr>
        <p:txBody>
          <a:bodyPr wrap="none">
            <a:spAutoFit/>
          </a:bodyPr>
          <a:lstStyle/>
          <a:p>
            <a:r>
              <a:rPr lang="en-US" b="1" i="1" dirty="0" smtClean="0">
                <a:latin typeface="Times New Roman" pitchFamily="18" charset="0"/>
                <a:cs typeface="Times New Roman" pitchFamily="18" charset="0"/>
              </a:rPr>
              <a:t>Based on </a:t>
            </a:r>
            <a:r>
              <a:rPr lang="en-US" b="1" i="1" dirty="0" err="1" smtClean="0">
                <a:latin typeface="Times New Roman" pitchFamily="18" charset="0"/>
                <a:cs typeface="Times New Roman" pitchFamily="18" charset="0"/>
              </a:rPr>
              <a:t>Chaturvedi</a:t>
            </a:r>
            <a:r>
              <a:rPr lang="en-US" b="1" i="1" dirty="0" smtClean="0">
                <a:latin typeface="Times New Roman" pitchFamily="18" charset="0"/>
                <a:cs typeface="Times New Roman" pitchFamily="18" charset="0"/>
              </a:rPr>
              <a:t> RK., Joshi, J., </a:t>
            </a:r>
            <a:r>
              <a:rPr lang="en-US" b="1" i="1" dirty="0" err="1" smtClean="0">
                <a:latin typeface="Times New Roman" pitchFamily="18" charset="0"/>
                <a:cs typeface="Times New Roman" pitchFamily="18" charset="0"/>
              </a:rPr>
              <a:t>Jayaraman</a:t>
            </a:r>
            <a:r>
              <a:rPr lang="en-US" b="1" i="1" dirty="0" smtClean="0">
                <a:latin typeface="Times New Roman" pitchFamily="18" charset="0"/>
                <a:cs typeface="Times New Roman" pitchFamily="18" charset="0"/>
              </a:rPr>
              <a:t>, M., </a:t>
            </a:r>
            <a:r>
              <a:rPr lang="en-US" b="1" i="1" dirty="0" err="1" smtClean="0">
                <a:latin typeface="Times New Roman" pitchFamily="18" charset="0"/>
                <a:cs typeface="Times New Roman" pitchFamily="18" charset="0"/>
              </a:rPr>
              <a:t>Bala</a:t>
            </a:r>
            <a:r>
              <a:rPr lang="en-US" b="1" i="1" dirty="0" smtClean="0">
                <a:latin typeface="Times New Roman" pitchFamily="18" charset="0"/>
                <a:cs typeface="Times New Roman" pitchFamily="18" charset="0"/>
              </a:rPr>
              <a:t>, G., </a:t>
            </a:r>
            <a:r>
              <a:rPr lang="en-US" b="1" i="1" dirty="0" err="1" smtClean="0">
                <a:latin typeface="Times New Roman" pitchFamily="18" charset="0"/>
                <a:cs typeface="Times New Roman" pitchFamily="18" charset="0"/>
              </a:rPr>
              <a:t>Ravindranath</a:t>
            </a:r>
            <a:r>
              <a:rPr lang="en-US" b="1" i="1" dirty="0" smtClean="0">
                <a:latin typeface="Times New Roman" pitchFamily="18" charset="0"/>
                <a:cs typeface="Times New Roman" pitchFamily="18" charset="0"/>
              </a:rPr>
              <a:t>, N.H (2012)</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fontScale="90000"/>
          </a:bodyPr>
          <a:lstStyle/>
          <a:p>
            <a:r>
              <a:rPr lang="en-US" sz="3200" b="1" dirty="0" smtClean="0">
                <a:solidFill>
                  <a:srgbClr val="FF0000"/>
                </a:solidFill>
                <a:latin typeface="Times New Roman" pitchFamily="18" charset="0"/>
                <a:cs typeface="Times New Roman" pitchFamily="18" charset="0"/>
              </a:rPr>
              <a:t>RANGE OF UNCERTAINTIES IN THE TEMPERATURE AND PRECIPITATION PROJECTIONS FOR THE K-H REGION</a:t>
            </a:r>
            <a:endParaRPr lang="en-IN" sz="3200" b="1" dirty="0">
              <a:solidFill>
                <a:srgbClr val="FF0000"/>
              </a:solidFill>
              <a:latin typeface="Times New Roman" pitchFamily="18" charset="0"/>
              <a:cs typeface="Times New Roman" pitchFamily="18" charset="0"/>
            </a:endParaRPr>
          </a:p>
        </p:txBody>
      </p:sp>
      <p:pic>
        <p:nvPicPr>
          <p:cNvPr id="3074" name="Picture 2" descr="E:\With Bala\Himalaya paper\Climatic Change\Fig_tab\Figure 5.jpg"/>
          <p:cNvPicPr>
            <a:picLocks noChangeAspect="1" noChangeArrowheads="1"/>
          </p:cNvPicPr>
          <p:nvPr/>
        </p:nvPicPr>
        <p:blipFill>
          <a:blip r:embed="rId2"/>
          <a:srcRect/>
          <a:stretch>
            <a:fillRect/>
          </a:stretch>
        </p:blipFill>
        <p:spPr bwMode="auto">
          <a:xfrm>
            <a:off x="785786" y="1571612"/>
            <a:ext cx="7710169" cy="396082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E:\With Bala\Himalaya paper\Climatic Change\Fig_tab\Figure 6.jpg"/>
          <p:cNvPicPr>
            <a:picLocks noChangeAspect="1" noChangeArrowheads="1"/>
          </p:cNvPicPr>
          <p:nvPr/>
        </p:nvPicPr>
        <p:blipFill>
          <a:blip r:embed="rId2"/>
          <a:srcRect/>
          <a:stretch>
            <a:fillRect/>
          </a:stretch>
        </p:blipFill>
        <p:spPr bwMode="auto">
          <a:xfrm>
            <a:off x="2413534" y="29905"/>
            <a:ext cx="3444350" cy="682809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71462"/>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TEMPERATURE PROJECTIONS FOR HINDUKUSH AND HIMALAYA </a:t>
            </a:r>
            <a:endParaRPr lang="en-IN" sz="3200" b="1" dirty="0">
              <a:solidFill>
                <a:srgbClr val="FF0000"/>
              </a:solidFill>
              <a:latin typeface="Times New Roman" pitchFamily="18" charset="0"/>
              <a:cs typeface="Times New Roman" pitchFamily="18" charset="0"/>
            </a:endParaRPr>
          </a:p>
        </p:txBody>
      </p:sp>
      <p:pic>
        <p:nvPicPr>
          <p:cNvPr id="1027" name="Picture 3" descr="E:\Preparation for the Norway Trip\Other Projects\Himalaya paper\Work from 25 Feb Onwards\Final Work on 28 Feb 2013\08 March 2013\09 March 2013\12 March\18 March 2013\Final - 21 march 2013\Naturegeos\Climatic Change\Fig_tab\Figure 7.jpg"/>
          <p:cNvPicPr>
            <a:picLocks noChangeAspect="1" noChangeArrowheads="1"/>
          </p:cNvPicPr>
          <p:nvPr/>
        </p:nvPicPr>
        <p:blipFill>
          <a:blip r:embed="rId2"/>
          <a:srcRect/>
          <a:stretch>
            <a:fillRect/>
          </a:stretch>
        </p:blipFill>
        <p:spPr bwMode="auto">
          <a:xfrm>
            <a:off x="507855" y="1000108"/>
            <a:ext cx="7964001" cy="583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reparation for the Norway Trip\Other Projects\Himalaya paper\Work from 25 Feb Onwards\Final Work on 28 Feb 2013\08 March 2013\09 March 2013\12 March\18 March 2013\Final - 21 march 2013\Naturegeos\Climatic Change\Fig_tab\Figure 8.jpg"/>
          <p:cNvPicPr>
            <a:picLocks noChangeAspect="1" noChangeArrowheads="1"/>
          </p:cNvPicPr>
          <p:nvPr/>
        </p:nvPicPr>
        <p:blipFill>
          <a:blip r:embed="rId2"/>
          <a:srcRect/>
          <a:stretch>
            <a:fillRect/>
          </a:stretch>
        </p:blipFill>
        <p:spPr bwMode="auto">
          <a:xfrm>
            <a:off x="486034" y="992075"/>
            <a:ext cx="7992000" cy="5844665"/>
          </a:xfrm>
          <a:prstGeom prst="rect">
            <a:avLst/>
          </a:prstGeom>
          <a:noFill/>
        </p:spPr>
      </p:pic>
      <p:sp>
        <p:nvSpPr>
          <p:cNvPr id="5" name="Title 1"/>
          <p:cNvSpPr>
            <a:spLocks noGrp="1"/>
          </p:cNvSpPr>
          <p:nvPr>
            <p:ph type="title"/>
          </p:nvPr>
        </p:nvSpPr>
        <p:spPr>
          <a:xfrm>
            <a:off x="485804" y="-57394"/>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PRECIPITATION PROJECTIONS FOR HINDUKUSH AND HIMALAYA </a:t>
            </a:r>
            <a:endParaRPr lang="en-IN"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ELA PROJECTIONS UNDER RCP 8.5</a:t>
            </a:r>
            <a:endParaRPr lang="en-IN" sz="3200" b="1" dirty="0">
              <a:solidFill>
                <a:srgbClr val="FF0000"/>
              </a:solidFill>
              <a:latin typeface="Times New Roman" pitchFamily="18" charset="0"/>
              <a:cs typeface="Times New Roman" pitchFamily="18" charset="0"/>
            </a:endParaRPr>
          </a:p>
        </p:txBody>
      </p:sp>
      <p:pic>
        <p:nvPicPr>
          <p:cNvPr id="5122" name="Picture 2" descr="E:\With Bala\Himalaya paper\Climatic Change\Fig_tab\Figure 3.jpg"/>
          <p:cNvPicPr>
            <a:picLocks noChangeAspect="1" noChangeArrowheads="1"/>
          </p:cNvPicPr>
          <p:nvPr/>
        </p:nvPicPr>
        <p:blipFill>
          <a:blip r:embed="rId2"/>
          <a:srcRect/>
          <a:stretch>
            <a:fillRect/>
          </a:stretch>
        </p:blipFill>
        <p:spPr bwMode="auto">
          <a:xfrm>
            <a:off x="1271588" y="800122"/>
            <a:ext cx="6600825" cy="57721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32"/>
            <a:ext cx="8229600" cy="1143000"/>
          </a:xfrm>
        </p:spPr>
        <p:txBody>
          <a:bodyPr>
            <a:normAutofit/>
          </a:bodyPr>
          <a:lstStyle/>
          <a:p>
            <a:r>
              <a:rPr lang="en-US" sz="2800" b="1" dirty="0" smtClean="0">
                <a:solidFill>
                  <a:srgbClr val="FF0000"/>
                </a:solidFill>
                <a:latin typeface="Times New Roman" pitchFamily="18" charset="0"/>
                <a:cs typeface="Times New Roman" pitchFamily="18" charset="0"/>
              </a:rPr>
              <a:t>MASS BALANCE CHANGE PROJECTIONS</a:t>
            </a:r>
            <a:endParaRPr lang="en-IN" sz="2800" b="1" dirty="0">
              <a:solidFill>
                <a:srgbClr val="FF0000"/>
              </a:solidFill>
              <a:latin typeface="Times New Roman" pitchFamily="18" charset="0"/>
              <a:cs typeface="Times New Roman" pitchFamily="18" charset="0"/>
            </a:endParaRPr>
          </a:p>
        </p:txBody>
      </p:sp>
      <p:sp>
        <p:nvSpPr>
          <p:cNvPr id="5" name="TextBox 4"/>
          <p:cNvSpPr txBox="1"/>
          <p:nvPr/>
        </p:nvSpPr>
        <p:spPr>
          <a:xfrm>
            <a:off x="6715140" y="2214554"/>
            <a:ext cx="2286016" cy="2585323"/>
          </a:xfrm>
          <a:prstGeom prst="rect">
            <a:avLst/>
          </a:prstGeom>
          <a:noFill/>
        </p:spPr>
        <p:txBody>
          <a:bodyPr wrap="square" rtlCol="0">
            <a:spAutoFit/>
          </a:bodyPr>
          <a:lstStyle/>
          <a:p>
            <a:r>
              <a:rPr lang="en-US" b="1" dirty="0" smtClean="0">
                <a:solidFill>
                  <a:schemeClr val="tx2"/>
                </a:solidFill>
                <a:latin typeface="Times New Roman" pitchFamily="18" charset="0"/>
                <a:cs typeface="Times New Roman" pitchFamily="18" charset="0"/>
              </a:rPr>
              <a:t>Errors bars for 2000 represent the uncertainty in current estimates; future uncertainty comes from range in temperature projections (21 models)</a:t>
            </a:r>
            <a:endParaRPr lang="en-IN" b="1" dirty="0">
              <a:solidFill>
                <a:schemeClr val="tx2"/>
              </a:solidFill>
              <a:latin typeface="Times New Roman" pitchFamily="18" charset="0"/>
              <a:cs typeface="Times New Roman" pitchFamily="18" charset="0"/>
            </a:endParaRPr>
          </a:p>
        </p:txBody>
      </p:sp>
      <p:pic>
        <p:nvPicPr>
          <p:cNvPr id="7170" name="Picture 2" descr="E:\Trip to Nepal\CORDEX ppt and training session\KH mass balance.png"/>
          <p:cNvPicPr>
            <a:picLocks noChangeAspect="1" noChangeArrowheads="1"/>
          </p:cNvPicPr>
          <p:nvPr/>
        </p:nvPicPr>
        <p:blipFill>
          <a:blip r:embed="rId2"/>
          <a:srcRect r="23438"/>
          <a:stretch>
            <a:fillRect/>
          </a:stretch>
        </p:blipFill>
        <p:spPr bwMode="auto">
          <a:xfrm>
            <a:off x="669925" y="808939"/>
            <a:ext cx="5973777" cy="599281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1143000"/>
          </a:xfrm>
        </p:spPr>
        <p:txBody>
          <a:bodyPr>
            <a:normAutofit/>
          </a:bodyPr>
          <a:lstStyle/>
          <a:p>
            <a:r>
              <a:rPr lang="en-US" sz="2800" b="1" dirty="0" smtClean="0">
                <a:solidFill>
                  <a:srgbClr val="FF0000"/>
                </a:solidFill>
                <a:latin typeface="Times New Roman" pitchFamily="18" charset="0"/>
                <a:cs typeface="Times New Roman" pitchFamily="18" charset="0"/>
              </a:rPr>
              <a:t>GLACIERS AT THE RISK OF TERMINAL RETREAT</a:t>
            </a:r>
            <a:endParaRPr lang="en-IN" sz="2800" b="1" dirty="0">
              <a:solidFill>
                <a:srgbClr val="FF0000"/>
              </a:solidFill>
              <a:latin typeface="Times New Roman" pitchFamily="18" charset="0"/>
              <a:cs typeface="Times New Roman" pitchFamily="18" charset="0"/>
            </a:endParaRPr>
          </a:p>
        </p:txBody>
      </p:sp>
      <p:pic>
        <p:nvPicPr>
          <p:cNvPr id="4" name="Picture 3" descr="Himalaya"/>
          <p:cNvPicPr>
            <a:picLocks noChangeAspect="1" noChangeArrowheads="1"/>
          </p:cNvPicPr>
          <p:nvPr/>
        </p:nvPicPr>
        <p:blipFill>
          <a:blip r:embed="rId2"/>
          <a:srcRect/>
          <a:stretch>
            <a:fillRect/>
          </a:stretch>
        </p:blipFill>
        <p:spPr bwMode="auto">
          <a:xfrm>
            <a:off x="928662" y="1071545"/>
            <a:ext cx="6216564" cy="5715041"/>
          </a:xfrm>
          <a:prstGeom prst="rect">
            <a:avLst/>
          </a:prstGeom>
          <a:noFill/>
          <a:ln w="9525">
            <a:noFill/>
            <a:miter lim="800000"/>
            <a:headEnd/>
            <a:tailEnd/>
          </a:ln>
        </p:spPr>
      </p:pic>
      <p:sp>
        <p:nvSpPr>
          <p:cNvPr id="6" name="TextBox 5"/>
          <p:cNvSpPr txBox="1"/>
          <p:nvPr/>
        </p:nvSpPr>
        <p:spPr>
          <a:xfrm>
            <a:off x="7143768" y="2000240"/>
            <a:ext cx="2000232" cy="2569934"/>
          </a:xfrm>
          <a:prstGeom prst="rect">
            <a:avLst/>
          </a:prstGeom>
          <a:noFill/>
        </p:spPr>
        <p:txBody>
          <a:bodyPr wrap="square" rtlCol="0">
            <a:spAutoFit/>
          </a:bodyPr>
          <a:lstStyle/>
          <a:p>
            <a:r>
              <a:rPr lang="en-US" sz="2200" b="1" dirty="0" smtClean="0">
                <a:latin typeface="Times New Roman" pitchFamily="18" charset="0"/>
                <a:cs typeface="Times New Roman" pitchFamily="18" charset="0"/>
              </a:rPr>
              <a:t>RCP 8.5 scenario: </a:t>
            </a:r>
            <a:r>
              <a:rPr lang="en-US" b="1" dirty="0" smtClean="0">
                <a:solidFill>
                  <a:srgbClr val="FF0000"/>
                </a:solidFill>
                <a:latin typeface="Times New Roman" pitchFamily="18" charset="0"/>
                <a:cs typeface="Times New Roman" pitchFamily="18" charset="0"/>
              </a:rPr>
              <a:t>Basins showing terminal retreat by 2030s are shown in </a:t>
            </a:r>
            <a:r>
              <a:rPr lang="en-US" sz="2100" b="1" dirty="0" smtClean="0">
                <a:solidFill>
                  <a:schemeClr val="tx2"/>
                </a:solidFill>
                <a:latin typeface="Times New Roman" pitchFamily="18" charset="0"/>
                <a:cs typeface="Times New Roman" pitchFamily="18" charset="0"/>
              </a:rPr>
              <a:t>blue</a:t>
            </a:r>
            <a:r>
              <a:rPr lang="en-US" b="1" dirty="0" smtClean="0">
                <a:solidFill>
                  <a:srgbClr val="FF0000"/>
                </a:solidFill>
                <a:latin typeface="Times New Roman" pitchFamily="18" charset="0"/>
                <a:cs typeface="Times New Roman" pitchFamily="18" charset="0"/>
              </a:rPr>
              <a:t>, by 2050s in </a:t>
            </a:r>
            <a:r>
              <a:rPr lang="en-US" sz="2100" b="1" dirty="0" smtClean="0">
                <a:solidFill>
                  <a:srgbClr val="92D050"/>
                </a:solidFill>
                <a:latin typeface="Times New Roman" pitchFamily="18" charset="0"/>
                <a:cs typeface="Times New Roman" pitchFamily="18" charset="0"/>
              </a:rPr>
              <a:t>green</a:t>
            </a:r>
            <a:r>
              <a:rPr lang="en-US" b="1" dirty="0" smtClean="0">
                <a:solidFill>
                  <a:srgbClr val="FF0000"/>
                </a:solidFill>
                <a:latin typeface="Times New Roman" pitchFamily="18" charset="0"/>
                <a:cs typeface="Times New Roman" pitchFamily="18" charset="0"/>
              </a:rPr>
              <a:t> and by 2080s in </a:t>
            </a:r>
            <a:r>
              <a:rPr lang="en-US" sz="2100" b="1" dirty="0" smtClean="0">
                <a:solidFill>
                  <a:srgbClr val="660033"/>
                </a:solidFill>
                <a:latin typeface="Times New Roman" pitchFamily="18" charset="0"/>
                <a:cs typeface="Times New Roman" pitchFamily="18" charset="0"/>
              </a:rPr>
              <a:t>brown</a:t>
            </a:r>
            <a:r>
              <a:rPr lang="en-US" b="1" dirty="0" smtClean="0">
                <a:solidFill>
                  <a:srgbClr val="FF0000"/>
                </a:solidFill>
                <a:latin typeface="Times New Roman" pitchFamily="18" charset="0"/>
                <a:cs typeface="Times New Roman" pitchFamily="18" charset="0"/>
              </a:rPr>
              <a:t>.</a:t>
            </a:r>
            <a:endParaRPr lang="en-IN"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itchFamily="18" charset="0"/>
                <a:cs typeface="Times New Roman" pitchFamily="18" charset="0"/>
              </a:rPr>
              <a:t>CONCLUSIONS</a:t>
            </a:r>
            <a:endParaRPr lang="en-IN"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500" dirty="0" smtClean="0">
                <a:latin typeface="Times New Roman" pitchFamily="18" charset="0"/>
                <a:cs typeface="Times New Roman" pitchFamily="18" charset="0"/>
              </a:rPr>
              <a:t>The glacial mass loss for the entire KH region for the period 1995 to 2005 was -6.6±1 </a:t>
            </a:r>
            <a:r>
              <a:rPr lang="en-US" sz="2500" dirty="0" err="1" smtClean="0">
                <a:latin typeface="Times New Roman" pitchFamily="18" charset="0"/>
                <a:cs typeface="Times New Roman" pitchFamily="18" charset="0"/>
              </a:rPr>
              <a:t>Gt</a:t>
            </a:r>
            <a:r>
              <a:rPr lang="en-US" sz="2500" dirty="0" smtClean="0">
                <a:latin typeface="Times New Roman" pitchFamily="18" charset="0"/>
                <a:cs typeface="Times New Roman" pitchFamily="18" charset="0"/>
              </a:rPr>
              <a:t> yr-</a:t>
            </a:r>
            <a:r>
              <a:rPr lang="en-US" sz="2500" baseline="30000" dirty="0" smtClean="0">
                <a:latin typeface="Times New Roman" pitchFamily="18" charset="0"/>
                <a:cs typeface="Times New Roman" pitchFamily="18" charset="0"/>
              </a:rPr>
              <a:t>1 </a:t>
            </a:r>
            <a:r>
              <a:rPr lang="en-US" sz="2500" dirty="0" smtClean="0">
                <a:latin typeface="Times New Roman" pitchFamily="18" charset="0"/>
                <a:cs typeface="Times New Roman" pitchFamily="18" charset="0"/>
              </a:rPr>
              <a:t>which increases by approximately six fold to -35±2 </a:t>
            </a:r>
            <a:r>
              <a:rPr lang="en-US" sz="2500" dirty="0" err="1" smtClean="0">
                <a:latin typeface="Times New Roman" pitchFamily="18" charset="0"/>
                <a:cs typeface="Times New Roman" pitchFamily="18" charset="0"/>
              </a:rPr>
              <a:t>Gt</a:t>
            </a:r>
            <a:r>
              <a:rPr lang="en-US" sz="2500" dirty="0" smtClean="0">
                <a:latin typeface="Times New Roman" pitchFamily="18" charset="0"/>
                <a:cs typeface="Times New Roman" pitchFamily="18" charset="0"/>
              </a:rPr>
              <a:t> yr-</a:t>
            </a:r>
            <a:r>
              <a:rPr lang="en-US" sz="2500" baseline="30000" dirty="0" smtClean="0">
                <a:latin typeface="Times New Roman" pitchFamily="18" charset="0"/>
                <a:cs typeface="Times New Roman" pitchFamily="18" charset="0"/>
              </a:rPr>
              <a:t>1 </a:t>
            </a:r>
            <a:r>
              <a:rPr lang="en-US" sz="2500" dirty="0" smtClean="0">
                <a:latin typeface="Times New Roman" pitchFamily="18" charset="0"/>
                <a:cs typeface="Times New Roman" pitchFamily="18" charset="0"/>
              </a:rPr>
              <a:t>by the 2080s under the high emission scenario of RCP8.5. </a:t>
            </a:r>
          </a:p>
          <a:p>
            <a:r>
              <a:rPr lang="en-US" sz="2500" dirty="0" smtClean="0">
                <a:latin typeface="Times New Roman" pitchFamily="18" charset="0"/>
                <a:cs typeface="Times New Roman" pitchFamily="18" charset="0"/>
              </a:rPr>
              <a:t>However, under low emission scenario of RCP2.6 the glacial mass loss only doubles to -12 ±2 </a:t>
            </a:r>
            <a:r>
              <a:rPr lang="en-US" sz="2500" dirty="0" err="1" smtClean="0">
                <a:latin typeface="Times New Roman" pitchFamily="18" charset="0"/>
                <a:cs typeface="Times New Roman" pitchFamily="18" charset="0"/>
              </a:rPr>
              <a:t>Gt</a:t>
            </a:r>
            <a:r>
              <a:rPr lang="en-US" sz="2500" dirty="0" smtClean="0">
                <a:latin typeface="Times New Roman" pitchFamily="18" charset="0"/>
                <a:cs typeface="Times New Roman" pitchFamily="18" charset="0"/>
              </a:rPr>
              <a:t> yr-</a:t>
            </a:r>
            <a:r>
              <a:rPr lang="en-US" sz="2500" baseline="30000" dirty="0" smtClean="0">
                <a:latin typeface="Times New Roman" pitchFamily="18" charset="0"/>
                <a:cs typeface="Times New Roman" pitchFamily="18" charset="0"/>
              </a:rPr>
              <a:t>1 </a:t>
            </a:r>
            <a:r>
              <a:rPr lang="en-US" sz="2500" dirty="0" smtClean="0">
                <a:latin typeface="Times New Roman" pitchFamily="18" charset="0"/>
                <a:cs typeface="Times New Roman" pitchFamily="18" charset="0"/>
              </a:rPr>
              <a:t>by the 2080s. </a:t>
            </a:r>
          </a:p>
          <a:p>
            <a:r>
              <a:rPr lang="en-US" sz="2500" dirty="0" smtClean="0">
                <a:latin typeface="Times New Roman" pitchFamily="18" charset="0"/>
                <a:cs typeface="Times New Roman" pitchFamily="18" charset="0"/>
              </a:rPr>
              <a:t>We also find that 10.6 to 27% of glaciers could face eventual disappearance by 2080s, thus underscoring the threat to water resources under high emission scenarios. </a:t>
            </a:r>
            <a:endParaRPr lang="en-IN" sz="25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600" b="1" dirty="0" smtClean="0">
                <a:solidFill>
                  <a:srgbClr val="FF0000"/>
                </a:solidFill>
                <a:latin typeface="Times New Roman" pitchFamily="18" charset="0"/>
                <a:cs typeface="Times New Roman" pitchFamily="18" charset="0"/>
              </a:rPr>
              <a:t>UNCERTAINTIES, LIMITATIONS AND RESEARCH GAPS</a:t>
            </a:r>
            <a:endParaRPr lang="en-US" sz="2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382000" cy="4953000"/>
          </a:xfrm>
        </p:spPr>
        <p:txBody>
          <a:bodyPr>
            <a:noAutofit/>
          </a:bodyPr>
          <a:lstStyle/>
          <a:p>
            <a:r>
              <a:rPr lang="en-US" sz="2400" dirty="0" smtClean="0">
                <a:latin typeface="Times New Roman" pitchFamily="18" charset="0"/>
                <a:cs typeface="Times New Roman" pitchFamily="18" charset="0"/>
              </a:rPr>
              <a:t>High uncertainty in observed climate data</a:t>
            </a:r>
          </a:p>
          <a:p>
            <a:r>
              <a:rPr lang="en-US" sz="2400" dirty="0" smtClean="0">
                <a:latin typeface="Times New Roman" pitchFamily="18" charset="0"/>
                <a:cs typeface="Times New Roman" pitchFamily="18" charset="0"/>
              </a:rPr>
              <a:t>High uncertainty in projections esp. coming from </a:t>
            </a:r>
            <a:r>
              <a:rPr lang="en-US" sz="2400" dirty="0" smtClean="0">
                <a:latin typeface="Times New Roman" pitchFamily="18" charset="0"/>
                <a:cs typeface="Times New Roman" pitchFamily="18" charset="0"/>
              </a:rPr>
              <a:t>GCMs as for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Hindukush</a:t>
            </a:r>
            <a:r>
              <a:rPr lang="en-US" sz="2400" dirty="0" smtClean="0">
                <a:latin typeface="Times New Roman" pitchFamily="18" charset="0"/>
                <a:cs typeface="Times New Roman" pitchFamily="18" charset="0"/>
              </a:rPr>
              <a:t> and Himalaya region, resolution of climate data is </a:t>
            </a:r>
            <a:r>
              <a:rPr lang="en-US" sz="2400" dirty="0" smtClean="0">
                <a:latin typeface="Times New Roman" pitchFamily="18" charset="0"/>
                <a:cs typeface="Times New Roman" pitchFamily="18" charset="0"/>
              </a:rPr>
              <a:t>crucial</a:t>
            </a:r>
          </a:p>
          <a:p>
            <a:r>
              <a:rPr lang="en-US" sz="2400" dirty="0" smtClean="0">
                <a:latin typeface="Times New Roman" pitchFamily="18" charset="0"/>
                <a:cs typeface="Times New Roman" pitchFamily="18" charset="0"/>
              </a:rPr>
              <a:t>Uncertainties in glaciological data</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500306"/>
            <a:ext cx="8329642" cy="1143000"/>
          </a:xfrm>
        </p:spPr>
        <p:txBody>
          <a:bodyPr>
            <a:normAutofit/>
          </a:bodyPr>
          <a:lstStyle/>
          <a:p>
            <a:r>
              <a:rPr lang="en-US" b="1" dirty="0" smtClean="0">
                <a:latin typeface="Times New Roman" pitchFamily="18" charset="0"/>
                <a:cs typeface="Times New Roman" pitchFamily="18" charset="0"/>
              </a:rPr>
              <a:t>Many thanks</a:t>
            </a:r>
            <a:endParaRPr lang="en-IN"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MOTIVATION &amp; OBJECTIVES</a:t>
            </a:r>
            <a:endParaRPr lang="en-IN"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4422"/>
            <a:ext cx="8229600" cy="4525963"/>
          </a:xfrm>
        </p:spPr>
        <p:txBody>
          <a:bodyPr>
            <a:noAutofit/>
          </a:bodyPr>
          <a:lstStyle/>
          <a:p>
            <a:r>
              <a:rPr lang="en-US" sz="2800" dirty="0" smtClean="0">
                <a:latin typeface="Times New Roman" pitchFamily="18" charset="0"/>
                <a:cs typeface="Times New Roman" pitchFamily="18" charset="0"/>
              </a:rPr>
              <a:t>Availability of RCP scenarios replacing the 15 year old SRES scenarios.</a:t>
            </a:r>
          </a:p>
          <a:p>
            <a:r>
              <a:rPr lang="en-US" sz="2800" dirty="0" smtClean="0">
                <a:latin typeface="Times New Roman" pitchFamily="18" charset="0"/>
                <a:cs typeface="Times New Roman" pitchFamily="18" charset="0"/>
              </a:rPr>
              <a:t>By May 2012, temp and precipitation data was available from 18 CMIP5 ESMs.</a:t>
            </a:r>
          </a:p>
          <a:p>
            <a:r>
              <a:rPr lang="en-US" sz="2800" dirty="0" smtClean="0">
                <a:latin typeface="Times New Roman" pitchFamily="18" charset="0"/>
                <a:cs typeface="Times New Roman" pitchFamily="18" charset="0"/>
              </a:rPr>
              <a:t>CMIP5 ESMs are available on better resolution (1-2.8°) than the previous CMIP3 models</a:t>
            </a:r>
          </a:p>
          <a:p>
            <a:r>
              <a:rPr lang="en-US" sz="2800" dirty="0" smtClean="0">
                <a:latin typeface="Times New Roman" pitchFamily="18" charset="0"/>
                <a:cs typeface="Times New Roman" pitchFamily="18" charset="0"/>
              </a:rPr>
              <a:t>Goal was to have a </a:t>
            </a:r>
            <a:r>
              <a:rPr lang="en-US" sz="2800" b="1" dirty="0" smtClean="0">
                <a:latin typeface="Times New Roman" pitchFamily="18" charset="0"/>
                <a:cs typeface="Times New Roman" pitchFamily="18" charset="0"/>
              </a:rPr>
              <a:t>first cut </a:t>
            </a:r>
            <a:r>
              <a:rPr lang="en-US" sz="2800" dirty="0" smtClean="0">
                <a:latin typeface="Times New Roman" pitchFamily="18" charset="0"/>
                <a:cs typeface="Times New Roman" pitchFamily="18" charset="0"/>
              </a:rPr>
              <a:t>assessment of: a) reliability of CMIP5 ESMs for India, and b) uncertainty in their temperature and precipitation projections over the Indian region</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450850" algn="l"/>
              </a:tabLst>
            </a:pPr>
            <a:endParaRPr lang="en-US"/>
          </a:p>
        </p:txBody>
      </p:sp>
      <p:graphicFrame>
        <p:nvGraphicFramePr>
          <p:cNvPr id="6" name="Table 5"/>
          <p:cNvGraphicFramePr>
            <a:graphicFrameLocks noGrp="1"/>
          </p:cNvGraphicFramePr>
          <p:nvPr/>
        </p:nvGraphicFramePr>
        <p:xfrm>
          <a:off x="152400" y="47625"/>
          <a:ext cx="8839201" cy="6821179"/>
        </p:xfrm>
        <a:graphic>
          <a:graphicData uri="http://schemas.openxmlformats.org/drawingml/2006/table">
            <a:tbl>
              <a:tblPr/>
              <a:tblGrid>
                <a:gridCol w="556755"/>
                <a:gridCol w="1793886"/>
                <a:gridCol w="3764232"/>
                <a:gridCol w="1557029"/>
                <a:gridCol w="1167299"/>
              </a:tblGrid>
              <a:tr h="266846">
                <a:tc>
                  <a:txBody>
                    <a:bodyPr/>
                    <a:lstStyle/>
                    <a:p>
                      <a:pPr algn="ctr">
                        <a:lnSpc>
                          <a:spcPct val="115000"/>
                        </a:lnSpc>
                        <a:spcAft>
                          <a:spcPts val="0"/>
                        </a:spcAft>
                      </a:pPr>
                      <a:r>
                        <a:rPr lang="en-IN" sz="1400" b="1" dirty="0">
                          <a:solidFill>
                            <a:srgbClr val="000000"/>
                          </a:solidFill>
                          <a:latin typeface="Times New Roman" pitchFamily="18" charset="0"/>
                          <a:ea typeface="Times New Roman"/>
                          <a:cs typeface="Times New Roman" pitchFamily="18" charset="0"/>
                        </a:rPr>
                        <a:t>S.  </a:t>
                      </a:r>
                      <a:r>
                        <a:rPr lang="en-IN" sz="1400" b="1" dirty="0" smtClean="0">
                          <a:solidFill>
                            <a:srgbClr val="000000"/>
                          </a:solidFill>
                          <a:latin typeface="Times New Roman" pitchFamily="18" charset="0"/>
                          <a:ea typeface="Times New Roman"/>
                          <a:cs typeface="Times New Roman" pitchFamily="18" charset="0"/>
                        </a:rPr>
                        <a:t>N.</a:t>
                      </a:r>
                      <a:endParaRPr lang="en-IN" sz="1400" dirty="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a:solidFill>
                            <a:srgbClr val="000000"/>
                          </a:solidFill>
                          <a:latin typeface="Times New Roman" pitchFamily="18" charset="0"/>
                          <a:ea typeface="Times New Roman"/>
                          <a:cs typeface="Times New Roman" pitchFamily="18" charset="0"/>
                        </a:rPr>
                        <a:t>Model</a:t>
                      </a:r>
                      <a:endParaRPr lang="en-IN" sz="140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a:solidFill>
                            <a:srgbClr val="000000"/>
                          </a:solidFill>
                          <a:latin typeface="Times New Roman" pitchFamily="18" charset="0"/>
                          <a:ea typeface="Times New Roman"/>
                          <a:cs typeface="Times New Roman" pitchFamily="18" charset="0"/>
                        </a:rPr>
                        <a:t>ModelingCenter (or Group)</a:t>
                      </a:r>
                      <a:endParaRPr lang="en-IN" sz="140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smtClean="0">
                          <a:solidFill>
                            <a:srgbClr val="000000"/>
                          </a:solidFill>
                          <a:latin typeface="Times New Roman" pitchFamily="18" charset="0"/>
                          <a:ea typeface="Times New Roman"/>
                          <a:cs typeface="Times New Roman" pitchFamily="18" charset="0"/>
                        </a:rPr>
                        <a:t>lat </a:t>
                      </a:r>
                      <a:r>
                        <a:rPr lang="en-IN" sz="1400" b="1" dirty="0">
                          <a:solidFill>
                            <a:srgbClr val="000000"/>
                          </a:solidFill>
                          <a:latin typeface="Times New Roman" pitchFamily="18" charset="0"/>
                          <a:ea typeface="Times New Roman"/>
                          <a:cs typeface="Times New Roman" pitchFamily="18" charset="0"/>
                        </a:rPr>
                        <a:t>– deg</a:t>
                      </a:r>
                      <a:endParaRPr lang="en-IN" sz="1400" dirty="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err="1" smtClean="0">
                          <a:solidFill>
                            <a:srgbClr val="000000"/>
                          </a:solidFill>
                          <a:latin typeface="Times New Roman" pitchFamily="18" charset="0"/>
                          <a:ea typeface="Times New Roman"/>
                          <a:cs typeface="Times New Roman" pitchFamily="18" charset="0"/>
                        </a:rPr>
                        <a:t>lon</a:t>
                      </a:r>
                      <a:r>
                        <a:rPr lang="en-IN" sz="1400" b="1" dirty="0" smtClean="0">
                          <a:solidFill>
                            <a:srgbClr val="000000"/>
                          </a:solidFill>
                          <a:latin typeface="Times New Roman" pitchFamily="18" charset="0"/>
                          <a:ea typeface="Times New Roman"/>
                          <a:cs typeface="Times New Roman" pitchFamily="18" charset="0"/>
                        </a:rPr>
                        <a:t> </a:t>
                      </a:r>
                      <a:r>
                        <a:rPr lang="en-IN" sz="1400" b="1" dirty="0">
                          <a:solidFill>
                            <a:srgbClr val="000000"/>
                          </a:solidFill>
                          <a:latin typeface="Times New Roman" pitchFamily="18" charset="0"/>
                          <a:ea typeface="Times New Roman"/>
                          <a:cs typeface="Times New Roman" pitchFamily="18" charset="0"/>
                        </a:rPr>
                        <a:t>– deg</a:t>
                      </a:r>
                      <a:endParaRPr lang="en-IN" sz="1400" dirty="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a:t>
                      </a:r>
                      <a:endParaRPr lang="en-IN" sz="140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BCC-CSM1-1-M</a:t>
                      </a:r>
                      <a:endParaRPr lang="en-IN" sz="140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Beijing Climate Center, China Meteorological Administration</a:t>
                      </a:r>
                      <a:endParaRPr lang="en-IN" sz="140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1.125</a:t>
                      </a:r>
                      <a:endParaRPr lang="en-IN" sz="140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1.125</a:t>
                      </a:r>
                      <a:endParaRPr lang="en-IN" sz="1400">
                        <a:latin typeface="Times New Roman" pitchFamily="18" charset="0"/>
                        <a:ea typeface="Calibri"/>
                        <a:cs typeface="Times New Roman" pitchFamily="18" charset="0"/>
                      </a:endParaRPr>
                    </a:p>
                  </a:txBody>
                  <a:tcPr marL="33301" marR="33301" marT="0" marB="0" anchor="b">
                    <a:lnL>
                      <a:noFill/>
                    </a:lnL>
                    <a:lnR>
                      <a:noFill/>
                    </a:lnR>
                    <a:lnT w="12700" cap="flat" cmpd="sng" algn="ctr">
                      <a:solidFill>
                        <a:srgbClr val="000000"/>
                      </a:solidFill>
                      <a:prstDash val="solid"/>
                      <a:round/>
                      <a:headEnd type="none" w="med" len="med"/>
                      <a:tailEnd type="none" w="med" len="med"/>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CCSM4</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National Center for Atmospheric Research, USA</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0.942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3</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CESM1(CAM5)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Community Earth System Model Contributors</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0.937</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4</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dirty="0">
                          <a:solidFill>
                            <a:srgbClr val="3D3D3D"/>
                          </a:solidFill>
                          <a:latin typeface="Times New Roman" pitchFamily="18" charset="0"/>
                          <a:ea typeface="Times New Roman"/>
                          <a:cs typeface="Times New Roman" pitchFamily="18" charset="0"/>
                        </a:rPr>
                        <a:t>GISS-E2-H</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NASA Goddard Institute for Space Studies, USA</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2299">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IPSL-CM5A-MR</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fr-FR" sz="1400">
                          <a:solidFill>
                            <a:srgbClr val="000000"/>
                          </a:solidFill>
                          <a:latin typeface="Times New Roman" pitchFamily="18" charset="0"/>
                          <a:ea typeface="Times New Roman"/>
                          <a:cs typeface="Times New Roman" pitchFamily="18" charset="0"/>
                        </a:rPr>
                        <a:t>Institut Pierre-Simon Laplace, France</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2299">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6</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MRI-CGCM3</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Meteorological Research Institute, Japan</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1.132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2299">
                <a:tc>
                  <a:txBody>
                    <a:bodyPr/>
                    <a:lstStyle/>
                    <a:p>
                      <a:pPr>
                        <a:lnSpc>
                          <a:spcPct val="115000"/>
                        </a:lnSpc>
                      </a:pPr>
                      <a:endParaRPr lang="en-IN" sz="1400">
                        <a:latin typeface="Times New Roman" pitchFamily="18" charset="0"/>
                        <a:ea typeface="Times New Roman"/>
                        <a:cs typeface="Times New Roman" pitchFamily="18" charset="0"/>
                      </a:endParaRPr>
                    </a:p>
                  </a:txBody>
                  <a:tcPr marL="33301" marR="33301" marT="0" marB="0" anchor="b">
                    <a:lnL>
                      <a:noFill/>
                    </a:lnL>
                    <a:lnR>
                      <a:noFill/>
                    </a:lnR>
                    <a:lnT>
                      <a:noFill/>
                    </a:lnT>
                    <a:lnB>
                      <a:noFill/>
                    </a:lnB>
                    <a:solidFill>
                      <a:srgbClr val="BFBFBF"/>
                    </a:solidFill>
                  </a:tcPr>
                </a:tc>
                <a:tc>
                  <a:txBody>
                    <a:bodyPr/>
                    <a:lstStyle/>
                    <a:p>
                      <a:pPr>
                        <a:lnSpc>
                          <a:spcPct val="115000"/>
                        </a:lnSpc>
                      </a:pPr>
                      <a:endParaRPr lang="en-IN" sz="1400">
                        <a:latin typeface="Times New Roman" pitchFamily="18" charset="0"/>
                        <a:ea typeface="Times New Roman"/>
                        <a:cs typeface="Times New Roman" pitchFamily="18" charset="0"/>
                      </a:endParaRPr>
                    </a:p>
                  </a:txBody>
                  <a:tcPr marL="33301" marR="33301" marT="0" marB="0" anchor="b">
                    <a:lnL>
                      <a:noFill/>
                    </a:lnL>
                    <a:lnR>
                      <a:noFill/>
                    </a:lnR>
                    <a:lnT>
                      <a:noFill/>
                    </a:lnT>
                    <a:lnB>
                      <a:noFill/>
                    </a:lnB>
                    <a:solidFill>
                      <a:srgbClr val="BFBFBF"/>
                    </a:solidFill>
                  </a:tcPr>
                </a:tc>
                <a:tc>
                  <a:txBody>
                    <a:bodyPr/>
                    <a:lstStyle/>
                    <a:p>
                      <a:pPr>
                        <a:lnSpc>
                          <a:spcPct val="115000"/>
                        </a:lnSpc>
                      </a:pPr>
                      <a:endParaRPr lang="en-IN" sz="1400">
                        <a:latin typeface="Times New Roman" pitchFamily="18" charset="0"/>
                        <a:ea typeface="Times New Roman"/>
                        <a:cs typeface="Times New Roman" pitchFamily="18" charset="0"/>
                      </a:endParaRPr>
                    </a:p>
                  </a:txBody>
                  <a:tcPr marL="33301" marR="33301" marT="0" marB="0" anchor="b">
                    <a:lnL>
                      <a:noFill/>
                    </a:lnL>
                    <a:lnR>
                      <a:noFill/>
                    </a:lnR>
                    <a:lnT>
                      <a:noFill/>
                    </a:lnT>
                    <a:lnB>
                      <a:noFill/>
                    </a:lnB>
                    <a:solidFill>
                      <a:srgbClr val="BFBFBF"/>
                    </a:solidFill>
                  </a:tcPr>
                </a:tc>
                <a:tc>
                  <a:txBody>
                    <a:bodyPr/>
                    <a:lstStyle/>
                    <a:p>
                      <a:pPr>
                        <a:lnSpc>
                          <a:spcPct val="115000"/>
                        </a:lnSpc>
                      </a:pPr>
                      <a:endParaRPr lang="en-IN" sz="1400">
                        <a:latin typeface="Times New Roman" pitchFamily="18" charset="0"/>
                        <a:ea typeface="Times New Roman"/>
                        <a:cs typeface="Times New Roman" pitchFamily="18" charset="0"/>
                      </a:endParaRPr>
                    </a:p>
                  </a:txBody>
                  <a:tcPr marL="33301" marR="33301" marT="0" marB="0" anchor="b">
                    <a:lnL>
                      <a:noFill/>
                    </a:lnL>
                    <a:lnR>
                      <a:noFill/>
                    </a:lnR>
                    <a:lnT>
                      <a:noFill/>
                    </a:lnT>
                    <a:lnB>
                      <a:noFill/>
                    </a:lnB>
                    <a:solidFill>
                      <a:srgbClr val="BFBFBF"/>
                    </a:solidFill>
                  </a:tcPr>
                </a:tc>
                <a:tc>
                  <a:txBody>
                    <a:bodyPr/>
                    <a:lstStyle/>
                    <a:p>
                      <a:pPr>
                        <a:lnSpc>
                          <a:spcPct val="115000"/>
                        </a:lnSpc>
                      </a:pPr>
                      <a:endParaRPr lang="en-IN" sz="1400">
                        <a:latin typeface="Times New Roman" pitchFamily="18" charset="0"/>
                        <a:ea typeface="Times New Roman"/>
                        <a:cs typeface="Times New Roman" pitchFamily="18" charset="0"/>
                      </a:endParaRPr>
                    </a:p>
                  </a:txBody>
                  <a:tcPr marL="33301" marR="33301" marT="0" marB="0" anchor="b">
                    <a:lnL>
                      <a:noFill/>
                    </a:lnL>
                    <a:lnR>
                      <a:noFill/>
                    </a:lnR>
                    <a:lnT>
                      <a:noFill/>
                    </a:lnT>
                    <a:lnB>
                      <a:noFill/>
                    </a:lnB>
                    <a:solidFill>
                      <a:srgbClr val="BFBFBF"/>
                    </a:solidFill>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BCC-CSM1.1</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Beijing Climate Center, China Meteorological Administration</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2.812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2.812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533693">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dirty="0">
                          <a:solidFill>
                            <a:srgbClr val="3D3D3D"/>
                          </a:solidFill>
                          <a:latin typeface="Times New Roman" pitchFamily="18" charset="0"/>
                          <a:ea typeface="Times New Roman"/>
                          <a:cs typeface="Times New Roman" pitchFamily="18" charset="0"/>
                        </a:rPr>
                        <a:t>CSIRO-Mk3.6</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Commonwealth Scientific and Industrial Research Organization in collaboration with Queensland Climate Change Centre of Excellence, Australia</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1.895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1.875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3</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FIO-ESM</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The First Institute of Oceanography, SOA, China</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2.812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2.812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4</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GFDL-CM3</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NOAA Geophysical Fluid Dynamics Laboratory</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GFDL-ESM2G</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NOAA Geophysical Fluid Dynamics Laboratory</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6</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GFDL-ESM2M</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NOAA Geophysical Fluid Dynamics Laboratory</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66846">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7</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GISS-E2-R</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NASA Goddard Institute for Space Studies, USA</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2.022</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2.517</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2299">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8</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HadGEM2-AO</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Met Office Hadley Centre, UK</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1.241</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1.875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2299">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9</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HadGEM2-ES</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Met Office Hadley Centre, UK</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1.875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2299">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10</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IPSL-CM5A-LR</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fr-FR" sz="1400">
                          <a:solidFill>
                            <a:srgbClr val="000000"/>
                          </a:solidFill>
                          <a:latin typeface="Times New Roman" pitchFamily="18" charset="0"/>
                          <a:ea typeface="Times New Roman"/>
                          <a:cs typeface="Times New Roman" pitchFamily="18" charset="0"/>
                        </a:rPr>
                        <a:t>Institut Pierre-Simon Laplace, France</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1.895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3.75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48377">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11</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MIROC5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dirty="0">
                          <a:solidFill>
                            <a:srgbClr val="000000"/>
                          </a:solidFill>
                          <a:latin typeface="Times New Roman" pitchFamily="18" charset="0"/>
                          <a:ea typeface="Times New Roman"/>
                          <a:cs typeface="Times New Roman" pitchFamily="18" charset="0"/>
                        </a:rPr>
                        <a:t>The University of </a:t>
                      </a:r>
                      <a:r>
                        <a:rPr lang="en-IN" sz="1400" dirty="0" smtClean="0">
                          <a:solidFill>
                            <a:srgbClr val="000000"/>
                          </a:solidFill>
                          <a:latin typeface="Times New Roman" pitchFamily="18" charset="0"/>
                          <a:ea typeface="Times New Roman"/>
                          <a:cs typeface="Times New Roman" pitchFamily="18" charset="0"/>
                        </a:rPr>
                        <a:t>Tokyo</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1.417</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1.406</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28600">
                <a:tc>
                  <a:txBody>
                    <a:bodyPr/>
                    <a:lstStyle/>
                    <a:p>
                      <a:pPr algn="ctr">
                        <a:lnSpc>
                          <a:spcPct val="115000"/>
                        </a:lnSpc>
                        <a:spcAft>
                          <a:spcPts val="0"/>
                        </a:spcAft>
                      </a:pPr>
                      <a:r>
                        <a:rPr lang="en-IN" sz="1400" dirty="0">
                          <a:solidFill>
                            <a:srgbClr val="000000"/>
                          </a:solidFill>
                          <a:latin typeface="Times New Roman" pitchFamily="18" charset="0"/>
                          <a:ea typeface="Times New Roman"/>
                          <a:cs typeface="Times New Roman" pitchFamily="18" charset="0"/>
                        </a:rPr>
                        <a:t>12</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dirty="0">
                          <a:solidFill>
                            <a:srgbClr val="3D3D3D"/>
                          </a:solidFill>
                          <a:latin typeface="Times New Roman" pitchFamily="18" charset="0"/>
                          <a:ea typeface="Times New Roman"/>
                          <a:cs typeface="Times New Roman" pitchFamily="18" charset="0"/>
                        </a:rPr>
                        <a:t>MIROC-ESM</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400" dirty="0" smtClean="0">
                          <a:solidFill>
                            <a:srgbClr val="000000"/>
                          </a:solidFill>
                          <a:latin typeface="Times New Roman" pitchFamily="18" charset="0"/>
                          <a:ea typeface="Times New Roman"/>
                          <a:cs typeface="Times New Roman" pitchFamily="18" charset="0"/>
                        </a:rPr>
                        <a:t>The University of Tokyo</a:t>
                      </a:r>
                      <a:endParaRPr lang="en-IN" sz="1400" dirty="0" smtClean="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2.857</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dirty="0">
                          <a:solidFill>
                            <a:srgbClr val="000000"/>
                          </a:solidFill>
                          <a:latin typeface="Times New Roman" pitchFamily="18" charset="0"/>
                          <a:ea typeface="Times New Roman"/>
                          <a:cs typeface="Times New Roman" pitchFamily="18" charset="0"/>
                        </a:rPr>
                        <a:t>2.813</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214693">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13</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MIROC-ESM-CHEM</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dirty="0" smtClean="0">
                          <a:solidFill>
                            <a:srgbClr val="000000"/>
                          </a:solidFill>
                          <a:latin typeface="Times New Roman" pitchFamily="18" charset="0"/>
                          <a:ea typeface="Times New Roman"/>
                          <a:cs typeface="Times New Roman" pitchFamily="18" charset="0"/>
                        </a:rPr>
                        <a:t>The </a:t>
                      </a:r>
                      <a:r>
                        <a:rPr lang="en-IN" sz="1400" dirty="0">
                          <a:solidFill>
                            <a:srgbClr val="000000"/>
                          </a:solidFill>
                          <a:latin typeface="Times New Roman" pitchFamily="18" charset="0"/>
                          <a:ea typeface="Times New Roman"/>
                          <a:cs typeface="Times New Roman" pitchFamily="18" charset="0"/>
                        </a:rPr>
                        <a:t>University of </a:t>
                      </a:r>
                      <a:r>
                        <a:rPr lang="en-IN" sz="1400" dirty="0" smtClean="0">
                          <a:solidFill>
                            <a:srgbClr val="000000"/>
                          </a:solidFill>
                          <a:latin typeface="Times New Roman" pitchFamily="18" charset="0"/>
                          <a:ea typeface="Times New Roman"/>
                          <a:cs typeface="Times New Roman" pitchFamily="18" charset="0"/>
                        </a:rPr>
                        <a:t>Tokyo</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2.857</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2.813</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2299">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14</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NorESM1-M</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Norwegian Climate Centre</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1.895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2.5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a:noFill/>
                    </a:lnB>
                  </a:tcPr>
                </a:tc>
              </a:tr>
              <a:tr h="176993">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solidFill>
                            <a:srgbClr val="3D3D3D"/>
                          </a:solidFill>
                          <a:latin typeface="Times New Roman" pitchFamily="18" charset="0"/>
                          <a:ea typeface="Times New Roman"/>
                          <a:cs typeface="Times New Roman" pitchFamily="18" charset="0"/>
                        </a:rPr>
                        <a:t>NorESM1-ME</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Norwegian Climate Centre</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solidFill>
                            <a:srgbClr val="000000"/>
                          </a:solidFill>
                          <a:latin typeface="Times New Roman" pitchFamily="18" charset="0"/>
                          <a:ea typeface="Times New Roman"/>
                          <a:cs typeface="Times New Roman" pitchFamily="18" charset="0"/>
                        </a:rPr>
                        <a:t>1.875</a:t>
                      </a:r>
                      <a:endParaRPr lang="en-IN" sz="1400">
                        <a:latin typeface="Times New Roman" pitchFamily="18" charset="0"/>
                        <a:ea typeface="Calibri"/>
                        <a:cs typeface="Times New Roman" pitchFamily="18" charset="0"/>
                      </a:endParaRPr>
                    </a:p>
                  </a:txBody>
                  <a:tcPr marL="33301" marR="333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solidFill>
                            <a:srgbClr val="000000"/>
                          </a:solidFill>
                          <a:latin typeface="Times New Roman" pitchFamily="18" charset="0"/>
                          <a:ea typeface="Times New Roman"/>
                          <a:cs typeface="Times New Roman" pitchFamily="18" charset="0"/>
                        </a:rPr>
                        <a:t>2.5</a:t>
                      </a:r>
                      <a:endParaRPr lang="en-IN" sz="1400" dirty="0">
                        <a:latin typeface="Times New Roman" pitchFamily="18" charset="0"/>
                        <a:ea typeface="Calibri"/>
                        <a:cs typeface="Times New Roman" pitchFamily="18" charset="0"/>
                      </a:endParaRPr>
                    </a:p>
                  </a:txBody>
                  <a:tcPr marL="33301" marR="33301"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4282" y="0"/>
            <a:ext cx="8643998" cy="1143000"/>
          </a:xfrm>
        </p:spPr>
        <p:txBody>
          <a:bodyPr>
            <a:normAutofit/>
          </a:bodyPr>
          <a:lstStyle/>
          <a:p>
            <a:pPr eaLnBrk="1" hangingPunct="1"/>
            <a:r>
              <a:rPr lang="en-US" sz="2200" b="1" dirty="0" smtClean="0">
                <a:solidFill>
                  <a:srgbClr val="FF0000"/>
                </a:solidFill>
                <a:latin typeface="Times New Roman" pitchFamily="18" charset="0"/>
                <a:cs typeface="Times New Roman" pitchFamily="18" charset="0"/>
              </a:rPr>
              <a:t>VALIDATION OF CMIP5 CLIMATE PROJECTIONS FOR INDIA (1971-2000) : A TAYLOR DIAGRAM APPROACH</a:t>
            </a:r>
          </a:p>
        </p:txBody>
      </p:sp>
      <p:pic>
        <p:nvPicPr>
          <p:cNvPr id="22531" name="Picture 5" descr="Figure 2"/>
          <p:cNvPicPr>
            <a:picLocks noChangeAspect="1" noChangeArrowheads="1"/>
          </p:cNvPicPr>
          <p:nvPr/>
        </p:nvPicPr>
        <p:blipFill>
          <a:blip r:embed="rId3"/>
          <a:srcRect/>
          <a:stretch>
            <a:fillRect/>
          </a:stretch>
        </p:blipFill>
        <p:spPr bwMode="auto">
          <a:xfrm>
            <a:off x="-71470" y="1143000"/>
            <a:ext cx="8077200" cy="5172075"/>
          </a:xfrm>
          <a:prstGeom prst="rect">
            <a:avLst/>
          </a:prstGeom>
          <a:noFill/>
          <a:ln w="9525">
            <a:noFill/>
            <a:miter lim="800000"/>
            <a:headEnd/>
            <a:tailEnd/>
          </a:ln>
        </p:spPr>
      </p:pic>
      <p:sp>
        <p:nvSpPr>
          <p:cNvPr id="22532" name="TextBox 3"/>
          <p:cNvSpPr txBox="1">
            <a:spLocks noChangeArrowheads="1"/>
          </p:cNvSpPr>
          <p:nvPr/>
        </p:nvSpPr>
        <p:spPr bwMode="auto">
          <a:xfrm>
            <a:off x="928662" y="6357958"/>
            <a:ext cx="7731604" cy="369332"/>
          </a:xfrm>
          <a:prstGeom prst="rect">
            <a:avLst/>
          </a:prstGeom>
          <a:noFill/>
          <a:ln w="9525">
            <a:noFill/>
            <a:miter lim="800000"/>
            <a:headEnd/>
            <a:tailEnd/>
          </a:ln>
        </p:spPr>
        <p:txBody>
          <a:bodyPr wrap="none">
            <a:spAutoFit/>
          </a:bodyPr>
          <a:lstStyle/>
          <a:p>
            <a:r>
              <a:rPr lang="en-US" b="1" i="1" dirty="0" err="1" smtClean="0">
                <a:latin typeface="Times New Roman" pitchFamily="18" charset="0"/>
                <a:cs typeface="Times New Roman" pitchFamily="18" charset="0"/>
              </a:rPr>
              <a:t>Chaturvedi</a:t>
            </a:r>
            <a:r>
              <a:rPr lang="en-US" b="1" i="1" dirty="0" smtClean="0">
                <a:latin typeface="Times New Roman" pitchFamily="18" charset="0"/>
                <a:cs typeface="Times New Roman" pitchFamily="18" charset="0"/>
              </a:rPr>
              <a:t> RK., Joshi, J., </a:t>
            </a:r>
            <a:r>
              <a:rPr lang="en-US" b="1" i="1" dirty="0" err="1" smtClean="0">
                <a:latin typeface="Times New Roman" pitchFamily="18" charset="0"/>
                <a:cs typeface="Times New Roman" pitchFamily="18" charset="0"/>
              </a:rPr>
              <a:t>Jayaraman</a:t>
            </a:r>
            <a:r>
              <a:rPr lang="en-US" b="1" i="1" dirty="0" smtClean="0">
                <a:latin typeface="Times New Roman" pitchFamily="18" charset="0"/>
                <a:cs typeface="Times New Roman" pitchFamily="18" charset="0"/>
              </a:rPr>
              <a:t>, M., </a:t>
            </a:r>
            <a:r>
              <a:rPr lang="en-US" b="1" i="1" dirty="0" err="1" smtClean="0">
                <a:latin typeface="Times New Roman" pitchFamily="18" charset="0"/>
                <a:cs typeface="Times New Roman" pitchFamily="18" charset="0"/>
              </a:rPr>
              <a:t>Bala</a:t>
            </a:r>
            <a:r>
              <a:rPr lang="en-US" b="1" i="1" dirty="0" smtClean="0">
                <a:latin typeface="Times New Roman" pitchFamily="18" charset="0"/>
                <a:cs typeface="Times New Roman" pitchFamily="18" charset="0"/>
              </a:rPr>
              <a:t>, G., </a:t>
            </a:r>
            <a:r>
              <a:rPr lang="en-US" b="1" i="1" dirty="0" err="1" smtClean="0">
                <a:latin typeface="Times New Roman" pitchFamily="18" charset="0"/>
                <a:cs typeface="Times New Roman" pitchFamily="18" charset="0"/>
              </a:rPr>
              <a:t>Ravindranath</a:t>
            </a:r>
            <a:r>
              <a:rPr lang="en-US" b="1" i="1" dirty="0" smtClean="0">
                <a:latin typeface="Times New Roman" pitchFamily="18" charset="0"/>
                <a:cs typeface="Times New Roman" pitchFamily="18" charset="0"/>
              </a:rPr>
              <a:t>, N.H (2012)</a:t>
            </a:r>
            <a:endParaRPr lang="en-US" b="1" i="1" dirty="0">
              <a:latin typeface="Times New Roman" pitchFamily="18" charset="0"/>
              <a:cs typeface="Times New Roman" pitchFamily="18" charset="0"/>
            </a:endParaRPr>
          </a:p>
        </p:txBody>
      </p:sp>
      <p:sp>
        <p:nvSpPr>
          <p:cNvPr id="5" name="TextBox 4"/>
          <p:cNvSpPr txBox="1"/>
          <p:nvPr/>
        </p:nvSpPr>
        <p:spPr>
          <a:xfrm>
            <a:off x="7643834" y="932621"/>
            <a:ext cx="1428728" cy="3139321"/>
          </a:xfrm>
          <a:prstGeom prst="rect">
            <a:avLst/>
          </a:prstGeom>
          <a:noFill/>
        </p:spPr>
        <p:txBody>
          <a:bodyPr wrap="square" rtlCol="0">
            <a:spAutoFit/>
          </a:bodyPr>
          <a:lstStyle/>
          <a:p>
            <a:r>
              <a:rPr lang="en-US" b="1" dirty="0" smtClean="0">
                <a:solidFill>
                  <a:srgbClr val="0070C0"/>
                </a:solidFill>
              </a:rPr>
              <a:t>Can we prioritize the model for future regional downscaling based on their performance on the Taylor diagram?</a:t>
            </a:r>
            <a:endParaRPr lang="en-IN"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RUcompare_1985"/>
          <p:cNvPicPr>
            <a:picLocks noChangeAspect="1" noChangeArrowheads="1"/>
          </p:cNvPicPr>
          <p:nvPr/>
        </p:nvPicPr>
        <p:blipFill>
          <a:blip r:embed="rId3"/>
          <a:srcRect/>
          <a:stretch>
            <a:fillRect/>
          </a:stretch>
        </p:blipFill>
        <p:spPr bwMode="auto">
          <a:xfrm>
            <a:off x="228600" y="107950"/>
            <a:ext cx="5908675" cy="6750050"/>
          </a:xfrm>
          <a:prstGeom prst="rect">
            <a:avLst/>
          </a:prstGeom>
          <a:noFill/>
          <a:ln w="9525">
            <a:noFill/>
            <a:miter lim="800000"/>
            <a:headEnd/>
            <a:tailEnd/>
          </a:ln>
        </p:spPr>
      </p:pic>
      <p:sp>
        <p:nvSpPr>
          <p:cNvPr id="21507" name="Rectangle 2"/>
          <p:cNvSpPr>
            <a:spLocks noGrp="1" noChangeArrowheads="1"/>
          </p:cNvSpPr>
          <p:nvPr>
            <p:ph type="title"/>
          </p:nvPr>
        </p:nvSpPr>
        <p:spPr>
          <a:xfrm>
            <a:off x="6324600" y="274638"/>
            <a:ext cx="2819400" cy="3840162"/>
          </a:xfrm>
        </p:spPr>
        <p:txBody>
          <a:bodyPr/>
          <a:lstStyle/>
          <a:p>
            <a:pPr eaLnBrk="1" hangingPunct="1"/>
            <a:r>
              <a:rPr lang="en-US" sz="2800" b="1" smtClean="0">
                <a:solidFill>
                  <a:srgbClr val="FF0000"/>
                </a:solidFill>
                <a:latin typeface="Times New Roman" pitchFamily="18" charset="0"/>
                <a:cs typeface="Times New Roman" pitchFamily="18" charset="0"/>
              </a:rPr>
              <a:t>VALIDATION OF CMIP5 CLIMATE PROJECTIONS FOR INDIA</a:t>
            </a:r>
          </a:p>
        </p:txBody>
      </p:sp>
      <p:sp>
        <p:nvSpPr>
          <p:cNvPr id="21508" name="TextBox 4"/>
          <p:cNvSpPr txBox="1">
            <a:spLocks noChangeArrowheads="1"/>
          </p:cNvSpPr>
          <p:nvPr/>
        </p:nvSpPr>
        <p:spPr bwMode="auto">
          <a:xfrm>
            <a:off x="6629400" y="4953000"/>
            <a:ext cx="2319338" cy="369888"/>
          </a:xfrm>
          <a:prstGeom prst="rect">
            <a:avLst/>
          </a:prstGeom>
          <a:noFill/>
          <a:ln w="9525">
            <a:noFill/>
            <a:miter lim="800000"/>
            <a:headEnd/>
            <a:tailEnd/>
          </a:ln>
        </p:spPr>
        <p:txBody>
          <a:bodyPr wrap="none">
            <a:spAutoFit/>
          </a:bodyPr>
          <a:lstStyle/>
          <a:p>
            <a:r>
              <a:rPr lang="en-US" i="1">
                <a:latin typeface="Times New Roman" pitchFamily="18" charset="0"/>
                <a:cs typeface="Times New Roman" pitchFamily="18" charset="0"/>
              </a:rPr>
              <a:t>Chaturvedi et al., 2012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 y="142852"/>
            <a:ext cx="8934480" cy="1143000"/>
          </a:xfrm>
        </p:spPr>
        <p:txBody>
          <a:bodyPr>
            <a:normAutofit fontScale="90000"/>
          </a:bodyPr>
          <a:lstStyle/>
          <a:p>
            <a:pPr eaLnBrk="1" hangingPunct="1"/>
            <a:r>
              <a:rPr lang="en-US" sz="2800" b="1" dirty="0" smtClean="0">
                <a:solidFill>
                  <a:srgbClr val="FF0000"/>
                </a:solidFill>
                <a:latin typeface="Times New Roman" pitchFamily="18" charset="0"/>
                <a:cs typeface="Times New Roman" pitchFamily="18" charset="0"/>
              </a:rPr>
              <a:t>MULTI-MODEL APPROACH TO CAPTURE UNCERTAINTIES IN TEMPERATURE AND PRECIPITATION PROJECTIONS OVER INDIA</a:t>
            </a:r>
            <a:endParaRPr lang="en-US" sz="2800" dirty="0" smtClean="0">
              <a:solidFill>
                <a:srgbClr val="FF0000"/>
              </a:solidFill>
              <a:latin typeface="Times New Roman" pitchFamily="18" charset="0"/>
              <a:cs typeface="Times New Roman" pitchFamily="18" charset="0"/>
            </a:endParaRPr>
          </a:p>
        </p:txBody>
      </p:sp>
      <p:pic>
        <p:nvPicPr>
          <p:cNvPr id="23555" name="Picture 4" descr="tseries_rise_b1975_med"/>
          <p:cNvPicPr>
            <a:picLocks noChangeAspect="1" noChangeArrowheads="1"/>
          </p:cNvPicPr>
          <p:nvPr/>
        </p:nvPicPr>
        <p:blipFill>
          <a:blip r:embed="rId3"/>
          <a:srcRect/>
          <a:stretch>
            <a:fillRect/>
          </a:stretch>
        </p:blipFill>
        <p:spPr bwMode="auto">
          <a:xfrm>
            <a:off x="76200" y="1447800"/>
            <a:ext cx="8991600" cy="4537075"/>
          </a:xfrm>
          <a:prstGeom prst="rect">
            <a:avLst/>
          </a:prstGeom>
          <a:noFill/>
          <a:ln w="9525">
            <a:noFill/>
            <a:miter lim="800000"/>
            <a:headEnd/>
            <a:tailEnd/>
          </a:ln>
        </p:spPr>
      </p:pic>
      <p:sp>
        <p:nvSpPr>
          <p:cNvPr id="23556" name="TextBox 3"/>
          <p:cNvSpPr txBox="1">
            <a:spLocks noChangeArrowheads="1"/>
          </p:cNvSpPr>
          <p:nvPr/>
        </p:nvSpPr>
        <p:spPr bwMode="auto">
          <a:xfrm>
            <a:off x="3870325" y="5786454"/>
            <a:ext cx="2225675" cy="369888"/>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Baseline = 1961-1990</a:t>
            </a:r>
          </a:p>
        </p:txBody>
      </p:sp>
      <p:sp>
        <p:nvSpPr>
          <p:cNvPr id="6" name="TextBox 3"/>
          <p:cNvSpPr txBox="1">
            <a:spLocks noChangeArrowheads="1"/>
          </p:cNvSpPr>
          <p:nvPr/>
        </p:nvSpPr>
        <p:spPr bwMode="auto">
          <a:xfrm>
            <a:off x="6372608" y="6215082"/>
            <a:ext cx="2557110" cy="369332"/>
          </a:xfrm>
          <a:prstGeom prst="rect">
            <a:avLst/>
          </a:prstGeom>
          <a:noFill/>
          <a:ln w="9525">
            <a:noFill/>
            <a:miter lim="800000"/>
            <a:headEnd/>
            <a:tailEnd/>
          </a:ln>
        </p:spPr>
        <p:txBody>
          <a:bodyPr wrap="none">
            <a:spAutoFit/>
          </a:bodyPr>
          <a:lstStyle/>
          <a:p>
            <a:r>
              <a:rPr lang="en-US" b="1" i="1" dirty="0" err="1" smtClean="0">
                <a:latin typeface="Times New Roman" pitchFamily="18" charset="0"/>
                <a:cs typeface="Times New Roman" pitchFamily="18" charset="0"/>
              </a:rPr>
              <a:t>Chaturvedi</a:t>
            </a:r>
            <a:r>
              <a:rPr lang="en-US" b="1" i="1" dirty="0" smtClean="0">
                <a:latin typeface="Times New Roman" pitchFamily="18" charset="0"/>
                <a:cs typeface="Times New Roman" pitchFamily="18" charset="0"/>
              </a:rPr>
              <a:t> et al., (2012)</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series_rise_b1975_med"/>
          <p:cNvPicPr>
            <a:picLocks noChangeAspect="1" noChangeArrowheads="1"/>
          </p:cNvPicPr>
          <p:nvPr/>
        </p:nvPicPr>
        <p:blipFill>
          <a:blip r:embed="rId3"/>
          <a:srcRect r="50000"/>
          <a:stretch>
            <a:fillRect/>
          </a:stretch>
        </p:blipFill>
        <p:spPr bwMode="auto">
          <a:xfrm>
            <a:off x="76200" y="1600200"/>
            <a:ext cx="4495800" cy="4537075"/>
          </a:xfrm>
          <a:prstGeom prst="rect">
            <a:avLst/>
          </a:prstGeom>
          <a:noFill/>
          <a:ln w="9525">
            <a:noFill/>
            <a:miter lim="800000"/>
            <a:headEnd/>
            <a:tailEnd/>
          </a:ln>
        </p:spPr>
      </p:pic>
      <p:grpSp>
        <p:nvGrpSpPr>
          <p:cNvPr id="3" name="Group 5"/>
          <p:cNvGrpSpPr/>
          <p:nvPr/>
        </p:nvGrpSpPr>
        <p:grpSpPr>
          <a:xfrm>
            <a:off x="4892040" y="4213860"/>
            <a:ext cx="3891807" cy="2438399"/>
            <a:chOff x="0" y="0"/>
            <a:chExt cx="5495925" cy="3339993"/>
          </a:xfrm>
        </p:grpSpPr>
        <p:graphicFrame>
          <p:nvGraphicFramePr>
            <p:cNvPr id="7" name="Chart 6"/>
            <p:cNvGraphicFramePr/>
            <p:nvPr/>
          </p:nvGraphicFramePr>
          <p:xfrm>
            <a:off x="0" y="47623"/>
            <a:ext cx="5495925" cy="329237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2"/>
            <p:cNvSpPr txBox="1"/>
            <p:nvPr/>
          </p:nvSpPr>
          <p:spPr>
            <a:xfrm>
              <a:off x="409576" y="0"/>
              <a:ext cx="614014"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t>Gt C/Yr</a:t>
              </a:r>
            </a:p>
          </p:txBody>
        </p:sp>
      </p:grpSp>
      <p:graphicFrame>
        <p:nvGraphicFramePr>
          <p:cNvPr id="9" name="Chart 8"/>
          <p:cNvGraphicFramePr/>
          <p:nvPr/>
        </p:nvGraphicFramePr>
        <p:xfrm>
          <a:off x="4876800" y="1219200"/>
          <a:ext cx="38862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5257800" y="2438400"/>
            <a:ext cx="838200" cy="838200"/>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rot="16200000" flipH="1">
            <a:off x="5410200" y="3657600"/>
            <a:ext cx="838200"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86400" y="1536412"/>
            <a:ext cx="2061334" cy="292388"/>
          </a:xfrm>
          <a:prstGeom prst="rect">
            <a:avLst/>
          </a:prstGeom>
          <a:noFill/>
        </p:spPr>
        <p:txBody>
          <a:bodyPr wrap="none" rtlCol="0">
            <a:spAutoFit/>
          </a:bodyPr>
          <a:lstStyle/>
          <a:p>
            <a:r>
              <a:rPr lang="en-US" sz="1300" b="1" dirty="0" smtClean="0"/>
              <a:t>Fossil Fuel based emissions</a:t>
            </a:r>
            <a:endParaRPr lang="en-US" sz="1300" b="1" dirty="0"/>
          </a:p>
        </p:txBody>
      </p:sp>
      <p:sp>
        <p:nvSpPr>
          <p:cNvPr id="14" name="TextBox 13"/>
          <p:cNvSpPr txBox="1"/>
          <p:nvPr/>
        </p:nvSpPr>
        <p:spPr>
          <a:xfrm>
            <a:off x="6092066" y="4279612"/>
            <a:ext cx="2061334" cy="292388"/>
          </a:xfrm>
          <a:prstGeom prst="rect">
            <a:avLst/>
          </a:prstGeom>
          <a:noFill/>
        </p:spPr>
        <p:txBody>
          <a:bodyPr wrap="none" rtlCol="0">
            <a:spAutoFit/>
          </a:bodyPr>
          <a:lstStyle/>
          <a:p>
            <a:r>
              <a:rPr lang="en-US" sz="1300" b="1" dirty="0" smtClean="0"/>
              <a:t>Fossil Fuel based emissions</a:t>
            </a:r>
            <a:endParaRPr lang="en-US" sz="1300" b="1" dirty="0"/>
          </a:p>
        </p:txBody>
      </p:sp>
      <p:sp>
        <p:nvSpPr>
          <p:cNvPr id="16" name="Title 1"/>
          <p:cNvSpPr>
            <a:spLocks noGrp="1"/>
          </p:cNvSpPr>
          <p:nvPr>
            <p:ph type="title"/>
          </p:nvPr>
        </p:nvSpPr>
        <p:spPr>
          <a:xfrm>
            <a:off x="714348" y="-71454"/>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WHICH COULD BE THE MOST LIKELY SCENARIO?</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790" y="10750"/>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WHICH COULD BE THE MOST LIKELY SCENARIO?</a:t>
            </a:r>
            <a:endParaRPr lang="en-US" sz="3200" b="1" dirty="0">
              <a:solidFill>
                <a:srgbClr val="FF0000"/>
              </a:solidFill>
              <a:latin typeface="Times New Roman" pitchFamily="18" charset="0"/>
              <a:cs typeface="Times New Roman" pitchFamily="18" charset="0"/>
            </a:endParaRPr>
          </a:p>
        </p:txBody>
      </p:sp>
      <p:pic>
        <p:nvPicPr>
          <p:cNvPr id="4" name="Picture 4" descr="tseries_rise_b1975_med"/>
          <p:cNvPicPr>
            <a:picLocks noChangeAspect="1" noChangeArrowheads="1"/>
          </p:cNvPicPr>
          <p:nvPr/>
        </p:nvPicPr>
        <p:blipFill>
          <a:blip r:embed="rId3"/>
          <a:srcRect r="50000"/>
          <a:stretch>
            <a:fillRect/>
          </a:stretch>
        </p:blipFill>
        <p:spPr bwMode="auto">
          <a:xfrm>
            <a:off x="150633" y="1448775"/>
            <a:ext cx="4495800" cy="4537075"/>
          </a:xfrm>
          <a:prstGeom prst="rect">
            <a:avLst/>
          </a:prstGeom>
          <a:noFill/>
          <a:ln w="9525">
            <a:noFill/>
            <a:miter lim="800000"/>
            <a:headEnd/>
            <a:tailEnd/>
          </a:ln>
        </p:spPr>
      </p:pic>
      <p:grpSp>
        <p:nvGrpSpPr>
          <p:cNvPr id="3" name="Group 5"/>
          <p:cNvGrpSpPr/>
          <p:nvPr/>
        </p:nvGrpSpPr>
        <p:grpSpPr>
          <a:xfrm>
            <a:off x="4966473" y="4062435"/>
            <a:ext cx="3891807" cy="2438399"/>
            <a:chOff x="0" y="0"/>
            <a:chExt cx="5495925" cy="3339993"/>
          </a:xfrm>
        </p:grpSpPr>
        <p:graphicFrame>
          <p:nvGraphicFramePr>
            <p:cNvPr id="7" name="Chart 6"/>
            <p:cNvGraphicFramePr/>
            <p:nvPr/>
          </p:nvGraphicFramePr>
          <p:xfrm>
            <a:off x="0" y="47623"/>
            <a:ext cx="5495925" cy="329237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2"/>
            <p:cNvSpPr txBox="1"/>
            <p:nvPr/>
          </p:nvSpPr>
          <p:spPr>
            <a:xfrm>
              <a:off x="409576" y="0"/>
              <a:ext cx="614014" cy="2645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t>Gt C/Yr</a:t>
              </a:r>
            </a:p>
          </p:txBody>
        </p:sp>
      </p:grpSp>
      <p:graphicFrame>
        <p:nvGraphicFramePr>
          <p:cNvPr id="9" name="Chart 8"/>
          <p:cNvGraphicFramePr/>
          <p:nvPr/>
        </p:nvGraphicFramePr>
        <p:xfrm>
          <a:off x="4951233" y="1067775"/>
          <a:ext cx="38862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5332233" y="2286975"/>
            <a:ext cx="838200" cy="838200"/>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rot="16200000" flipH="1">
            <a:off x="5484633" y="3506175"/>
            <a:ext cx="838200"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3069093" y="2509919"/>
            <a:ext cx="1375214" cy="2402146"/>
          </a:xfrm>
          <a:custGeom>
            <a:avLst/>
            <a:gdLst>
              <a:gd name="connsiteX0" fmla="*/ 0 w 1375214"/>
              <a:gd name="connsiteY0" fmla="*/ 1864936 h 2402146"/>
              <a:gd name="connsiteX1" fmla="*/ 22860 w 1375214"/>
              <a:gd name="connsiteY1" fmla="*/ 1796356 h 2402146"/>
              <a:gd name="connsiteX2" fmla="*/ 34290 w 1375214"/>
              <a:gd name="connsiteY2" fmla="*/ 1762066 h 2402146"/>
              <a:gd name="connsiteX3" fmla="*/ 68580 w 1375214"/>
              <a:gd name="connsiteY3" fmla="*/ 1773496 h 2402146"/>
              <a:gd name="connsiteX4" fmla="*/ 102870 w 1375214"/>
              <a:gd name="connsiteY4" fmla="*/ 1796356 h 2402146"/>
              <a:gd name="connsiteX5" fmla="*/ 114300 w 1375214"/>
              <a:gd name="connsiteY5" fmla="*/ 1762066 h 2402146"/>
              <a:gd name="connsiteX6" fmla="*/ 125730 w 1375214"/>
              <a:gd name="connsiteY6" fmla="*/ 1704916 h 2402146"/>
              <a:gd name="connsiteX7" fmla="*/ 171450 w 1375214"/>
              <a:gd name="connsiteY7" fmla="*/ 1762066 h 2402146"/>
              <a:gd name="connsiteX8" fmla="*/ 205740 w 1375214"/>
              <a:gd name="connsiteY8" fmla="*/ 1739206 h 2402146"/>
              <a:gd name="connsiteX9" fmla="*/ 228600 w 1375214"/>
              <a:gd name="connsiteY9" fmla="*/ 1704916 h 2402146"/>
              <a:gd name="connsiteX10" fmla="*/ 251460 w 1375214"/>
              <a:gd name="connsiteY10" fmla="*/ 1556326 h 2402146"/>
              <a:gd name="connsiteX11" fmla="*/ 308610 w 1375214"/>
              <a:gd name="connsiteY11" fmla="*/ 1613476 h 2402146"/>
              <a:gd name="connsiteX12" fmla="*/ 342900 w 1375214"/>
              <a:gd name="connsiteY12" fmla="*/ 1544896 h 2402146"/>
              <a:gd name="connsiteX13" fmla="*/ 411480 w 1375214"/>
              <a:gd name="connsiteY13" fmla="*/ 1522036 h 2402146"/>
              <a:gd name="connsiteX14" fmla="*/ 434340 w 1375214"/>
              <a:gd name="connsiteY14" fmla="*/ 1487746 h 2402146"/>
              <a:gd name="connsiteX15" fmla="*/ 445770 w 1375214"/>
              <a:gd name="connsiteY15" fmla="*/ 1442026 h 2402146"/>
              <a:gd name="connsiteX16" fmla="*/ 480060 w 1375214"/>
              <a:gd name="connsiteY16" fmla="*/ 1430596 h 2402146"/>
              <a:gd name="connsiteX17" fmla="*/ 525780 w 1375214"/>
              <a:gd name="connsiteY17" fmla="*/ 1362016 h 2402146"/>
              <a:gd name="connsiteX18" fmla="*/ 537210 w 1375214"/>
              <a:gd name="connsiteY18" fmla="*/ 1190566 h 2402146"/>
              <a:gd name="connsiteX19" fmla="*/ 605790 w 1375214"/>
              <a:gd name="connsiteY19" fmla="*/ 1144846 h 2402146"/>
              <a:gd name="connsiteX20" fmla="*/ 617220 w 1375214"/>
              <a:gd name="connsiteY20" fmla="*/ 1179136 h 2402146"/>
              <a:gd name="connsiteX21" fmla="*/ 640080 w 1375214"/>
              <a:gd name="connsiteY21" fmla="*/ 1076266 h 2402146"/>
              <a:gd name="connsiteX22" fmla="*/ 674370 w 1375214"/>
              <a:gd name="connsiteY22" fmla="*/ 1007686 h 2402146"/>
              <a:gd name="connsiteX23" fmla="*/ 708660 w 1375214"/>
              <a:gd name="connsiteY23" fmla="*/ 996256 h 2402146"/>
              <a:gd name="connsiteX24" fmla="*/ 731520 w 1375214"/>
              <a:gd name="connsiteY24" fmla="*/ 961966 h 2402146"/>
              <a:gd name="connsiteX25" fmla="*/ 742950 w 1375214"/>
              <a:gd name="connsiteY25" fmla="*/ 927676 h 2402146"/>
              <a:gd name="connsiteX26" fmla="*/ 777240 w 1375214"/>
              <a:gd name="connsiteY26" fmla="*/ 916246 h 2402146"/>
              <a:gd name="connsiteX27" fmla="*/ 822960 w 1375214"/>
              <a:gd name="connsiteY27" fmla="*/ 824806 h 2402146"/>
              <a:gd name="connsiteX28" fmla="*/ 845820 w 1375214"/>
              <a:gd name="connsiteY28" fmla="*/ 790516 h 2402146"/>
              <a:gd name="connsiteX29" fmla="*/ 857250 w 1375214"/>
              <a:gd name="connsiteY29" fmla="*/ 756226 h 2402146"/>
              <a:gd name="connsiteX30" fmla="*/ 868680 w 1375214"/>
              <a:gd name="connsiteY30" fmla="*/ 676216 h 2402146"/>
              <a:gd name="connsiteX31" fmla="*/ 880110 w 1375214"/>
              <a:gd name="connsiteY31" fmla="*/ 641926 h 2402146"/>
              <a:gd name="connsiteX32" fmla="*/ 914400 w 1375214"/>
              <a:gd name="connsiteY32" fmla="*/ 619066 h 2402146"/>
              <a:gd name="connsiteX33" fmla="*/ 948690 w 1375214"/>
              <a:gd name="connsiteY33" fmla="*/ 516196 h 2402146"/>
              <a:gd name="connsiteX34" fmla="*/ 960120 w 1375214"/>
              <a:gd name="connsiteY34" fmla="*/ 447616 h 2402146"/>
              <a:gd name="connsiteX35" fmla="*/ 994410 w 1375214"/>
              <a:gd name="connsiteY35" fmla="*/ 459046 h 2402146"/>
              <a:gd name="connsiteX36" fmla="*/ 1005840 w 1375214"/>
              <a:gd name="connsiteY36" fmla="*/ 527626 h 2402146"/>
              <a:gd name="connsiteX37" fmla="*/ 1074420 w 1375214"/>
              <a:gd name="connsiteY37" fmla="*/ 516196 h 2402146"/>
              <a:gd name="connsiteX38" fmla="*/ 1108710 w 1375214"/>
              <a:gd name="connsiteY38" fmla="*/ 299026 h 2402146"/>
              <a:gd name="connsiteX39" fmla="*/ 1131570 w 1375214"/>
              <a:gd name="connsiteY39" fmla="*/ 230446 h 2402146"/>
              <a:gd name="connsiteX40" fmla="*/ 1143000 w 1375214"/>
              <a:gd name="connsiteY40" fmla="*/ 196156 h 2402146"/>
              <a:gd name="connsiteX41" fmla="*/ 1177290 w 1375214"/>
              <a:gd name="connsiteY41" fmla="*/ 184726 h 2402146"/>
              <a:gd name="connsiteX42" fmla="*/ 1223010 w 1375214"/>
              <a:gd name="connsiteY42" fmla="*/ 173296 h 2402146"/>
              <a:gd name="connsiteX43" fmla="*/ 1268730 w 1375214"/>
              <a:gd name="connsiteY43" fmla="*/ 70426 h 2402146"/>
              <a:gd name="connsiteX44" fmla="*/ 1303020 w 1375214"/>
              <a:gd name="connsiteY44" fmla="*/ 47566 h 2402146"/>
              <a:gd name="connsiteX45" fmla="*/ 1371600 w 1375214"/>
              <a:gd name="connsiteY45" fmla="*/ 1846 h 2402146"/>
              <a:gd name="connsiteX46" fmla="*/ 1360170 w 1375214"/>
              <a:gd name="connsiteY46" fmla="*/ 1213426 h 2402146"/>
              <a:gd name="connsiteX47" fmla="*/ 1348740 w 1375214"/>
              <a:gd name="connsiteY47" fmla="*/ 1247716 h 2402146"/>
              <a:gd name="connsiteX48" fmla="*/ 1291590 w 1375214"/>
              <a:gd name="connsiteY48" fmla="*/ 1304866 h 2402146"/>
              <a:gd name="connsiteX49" fmla="*/ 1257300 w 1375214"/>
              <a:gd name="connsiteY49" fmla="*/ 1316296 h 2402146"/>
              <a:gd name="connsiteX50" fmla="*/ 1325880 w 1375214"/>
              <a:gd name="connsiteY50" fmla="*/ 1304866 h 2402146"/>
              <a:gd name="connsiteX51" fmla="*/ 1337310 w 1375214"/>
              <a:gd name="connsiteY51" fmla="*/ 1247716 h 2402146"/>
              <a:gd name="connsiteX52" fmla="*/ 1371600 w 1375214"/>
              <a:gd name="connsiteY52" fmla="*/ 1247716 h 2402146"/>
              <a:gd name="connsiteX53" fmla="*/ 1360170 w 1375214"/>
              <a:gd name="connsiteY53" fmla="*/ 1213426 h 2402146"/>
              <a:gd name="connsiteX54" fmla="*/ 1325880 w 1375214"/>
              <a:gd name="connsiteY54" fmla="*/ 1247716 h 2402146"/>
              <a:gd name="connsiteX55" fmla="*/ 1291590 w 1375214"/>
              <a:gd name="connsiteY55" fmla="*/ 1293436 h 2402146"/>
              <a:gd name="connsiteX56" fmla="*/ 1257300 w 1375214"/>
              <a:gd name="connsiteY56" fmla="*/ 1304866 h 2402146"/>
              <a:gd name="connsiteX57" fmla="*/ 1188720 w 1375214"/>
              <a:gd name="connsiteY57" fmla="*/ 1350586 h 2402146"/>
              <a:gd name="connsiteX58" fmla="*/ 1165860 w 1375214"/>
              <a:gd name="connsiteY58" fmla="*/ 1384876 h 2402146"/>
              <a:gd name="connsiteX59" fmla="*/ 1131570 w 1375214"/>
              <a:gd name="connsiteY59" fmla="*/ 1453456 h 2402146"/>
              <a:gd name="connsiteX60" fmla="*/ 1097280 w 1375214"/>
              <a:gd name="connsiteY60" fmla="*/ 1464886 h 2402146"/>
              <a:gd name="connsiteX61" fmla="*/ 1097280 w 1375214"/>
              <a:gd name="connsiteY61" fmla="*/ 1464886 h 2402146"/>
              <a:gd name="connsiteX62" fmla="*/ 1051560 w 1375214"/>
              <a:gd name="connsiteY62" fmla="*/ 1522036 h 2402146"/>
              <a:gd name="connsiteX63" fmla="*/ 971550 w 1375214"/>
              <a:gd name="connsiteY63" fmla="*/ 1579186 h 2402146"/>
              <a:gd name="connsiteX64" fmla="*/ 902970 w 1375214"/>
              <a:gd name="connsiteY64" fmla="*/ 1670626 h 2402146"/>
              <a:gd name="connsiteX65" fmla="*/ 788670 w 1375214"/>
              <a:gd name="connsiteY65" fmla="*/ 1750636 h 2402146"/>
              <a:gd name="connsiteX66" fmla="*/ 628650 w 1375214"/>
              <a:gd name="connsiteY66" fmla="*/ 1784926 h 2402146"/>
              <a:gd name="connsiteX67" fmla="*/ 571500 w 1375214"/>
              <a:gd name="connsiteY67" fmla="*/ 1830646 h 2402146"/>
              <a:gd name="connsiteX68" fmla="*/ 377190 w 1375214"/>
              <a:gd name="connsiteY68" fmla="*/ 1967806 h 2402146"/>
              <a:gd name="connsiteX69" fmla="*/ 228600 w 1375214"/>
              <a:gd name="connsiteY69" fmla="*/ 2127826 h 2402146"/>
              <a:gd name="connsiteX70" fmla="*/ 68580 w 1375214"/>
              <a:gd name="connsiteY70" fmla="*/ 2322136 h 2402146"/>
              <a:gd name="connsiteX71" fmla="*/ 22860 w 1375214"/>
              <a:gd name="connsiteY71" fmla="*/ 2390716 h 2402146"/>
              <a:gd name="connsiteX72" fmla="*/ 11430 w 1375214"/>
              <a:gd name="connsiteY72" fmla="*/ 2402146 h 2402146"/>
              <a:gd name="connsiteX73" fmla="*/ 11430 w 1375214"/>
              <a:gd name="connsiteY73" fmla="*/ 2230696 h 2402146"/>
              <a:gd name="connsiteX74" fmla="*/ 11430 w 1375214"/>
              <a:gd name="connsiteY74" fmla="*/ 2002096 h 2402146"/>
              <a:gd name="connsiteX75" fmla="*/ 0 w 1375214"/>
              <a:gd name="connsiteY75" fmla="*/ 1864936 h 240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75214" h="2402146">
                <a:moveTo>
                  <a:pt x="0" y="1864936"/>
                </a:moveTo>
                <a:lnTo>
                  <a:pt x="22860" y="1796356"/>
                </a:lnTo>
                <a:lnTo>
                  <a:pt x="34290" y="1762066"/>
                </a:lnTo>
                <a:cubicBezTo>
                  <a:pt x="45720" y="1765876"/>
                  <a:pt x="57804" y="1768108"/>
                  <a:pt x="68580" y="1773496"/>
                </a:cubicBezTo>
                <a:cubicBezTo>
                  <a:pt x="80867" y="1779639"/>
                  <a:pt x="89543" y="1799688"/>
                  <a:pt x="102870" y="1796356"/>
                </a:cubicBezTo>
                <a:cubicBezTo>
                  <a:pt x="114559" y="1793434"/>
                  <a:pt x="111378" y="1773755"/>
                  <a:pt x="114300" y="1762066"/>
                </a:cubicBezTo>
                <a:cubicBezTo>
                  <a:pt x="119012" y="1743219"/>
                  <a:pt x="121920" y="1723966"/>
                  <a:pt x="125730" y="1704916"/>
                </a:cubicBezTo>
                <a:cubicBezTo>
                  <a:pt x="132867" y="1726327"/>
                  <a:pt x="136983" y="1762066"/>
                  <a:pt x="171450" y="1762066"/>
                </a:cubicBezTo>
                <a:cubicBezTo>
                  <a:pt x="185187" y="1762066"/>
                  <a:pt x="194310" y="1746826"/>
                  <a:pt x="205740" y="1739206"/>
                </a:cubicBezTo>
                <a:cubicBezTo>
                  <a:pt x="213360" y="1727776"/>
                  <a:pt x="222457" y="1717203"/>
                  <a:pt x="228600" y="1704916"/>
                </a:cubicBezTo>
                <a:cubicBezTo>
                  <a:pt x="249196" y="1663724"/>
                  <a:pt x="248182" y="1589107"/>
                  <a:pt x="251460" y="1556326"/>
                </a:cubicBezTo>
                <a:cubicBezTo>
                  <a:pt x="259868" y="1581550"/>
                  <a:pt x="264008" y="1620910"/>
                  <a:pt x="308610" y="1613476"/>
                </a:cubicBezTo>
                <a:cubicBezTo>
                  <a:pt x="341291" y="1608029"/>
                  <a:pt x="324374" y="1558129"/>
                  <a:pt x="342900" y="1544896"/>
                </a:cubicBezTo>
                <a:cubicBezTo>
                  <a:pt x="362508" y="1530890"/>
                  <a:pt x="411480" y="1522036"/>
                  <a:pt x="411480" y="1522036"/>
                </a:cubicBezTo>
                <a:cubicBezTo>
                  <a:pt x="419100" y="1510606"/>
                  <a:pt x="428929" y="1500372"/>
                  <a:pt x="434340" y="1487746"/>
                </a:cubicBezTo>
                <a:cubicBezTo>
                  <a:pt x="440528" y="1473307"/>
                  <a:pt x="435957" y="1454293"/>
                  <a:pt x="445770" y="1442026"/>
                </a:cubicBezTo>
                <a:cubicBezTo>
                  <a:pt x="453296" y="1432618"/>
                  <a:pt x="468630" y="1434406"/>
                  <a:pt x="480060" y="1430596"/>
                </a:cubicBezTo>
                <a:cubicBezTo>
                  <a:pt x="495300" y="1407736"/>
                  <a:pt x="523952" y="1389429"/>
                  <a:pt x="525780" y="1362016"/>
                </a:cubicBezTo>
                <a:cubicBezTo>
                  <a:pt x="529590" y="1304866"/>
                  <a:pt x="517409" y="1244311"/>
                  <a:pt x="537210" y="1190566"/>
                </a:cubicBezTo>
                <a:cubicBezTo>
                  <a:pt x="546708" y="1164786"/>
                  <a:pt x="605790" y="1144846"/>
                  <a:pt x="605790" y="1144846"/>
                </a:cubicBezTo>
                <a:cubicBezTo>
                  <a:pt x="609600" y="1156276"/>
                  <a:pt x="615065" y="1167282"/>
                  <a:pt x="617220" y="1179136"/>
                </a:cubicBezTo>
                <a:cubicBezTo>
                  <a:pt x="642669" y="1319104"/>
                  <a:pt x="614234" y="1334726"/>
                  <a:pt x="640080" y="1076266"/>
                </a:cubicBezTo>
                <a:cubicBezTo>
                  <a:pt x="641881" y="1058260"/>
                  <a:pt x="660759" y="1018575"/>
                  <a:pt x="674370" y="1007686"/>
                </a:cubicBezTo>
                <a:cubicBezTo>
                  <a:pt x="683778" y="1000160"/>
                  <a:pt x="697230" y="1000066"/>
                  <a:pt x="708660" y="996256"/>
                </a:cubicBezTo>
                <a:cubicBezTo>
                  <a:pt x="716280" y="984826"/>
                  <a:pt x="725377" y="974253"/>
                  <a:pt x="731520" y="961966"/>
                </a:cubicBezTo>
                <a:cubicBezTo>
                  <a:pt x="736908" y="951190"/>
                  <a:pt x="734431" y="936195"/>
                  <a:pt x="742950" y="927676"/>
                </a:cubicBezTo>
                <a:cubicBezTo>
                  <a:pt x="751469" y="919157"/>
                  <a:pt x="765810" y="920056"/>
                  <a:pt x="777240" y="916246"/>
                </a:cubicBezTo>
                <a:cubicBezTo>
                  <a:pt x="849402" y="940300"/>
                  <a:pt x="795476" y="934743"/>
                  <a:pt x="822960" y="824806"/>
                </a:cubicBezTo>
                <a:cubicBezTo>
                  <a:pt x="826292" y="811479"/>
                  <a:pt x="839677" y="802803"/>
                  <a:pt x="845820" y="790516"/>
                </a:cubicBezTo>
                <a:cubicBezTo>
                  <a:pt x="851208" y="779740"/>
                  <a:pt x="853440" y="767656"/>
                  <a:pt x="857250" y="756226"/>
                </a:cubicBezTo>
                <a:cubicBezTo>
                  <a:pt x="861060" y="729556"/>
                  <a:pt x="863396" y="702634"/>
                  <a:pt x="868680" y="676216"/>
                </a:cubicBezTo>
                <a:cubicBezTo>
                  <a:pt x="871043" y="664402"/>
                  <a:pt x="872584" y="651334"/>
                  <a:pt x="880110" y="641926"/>
                </a:cubicBezTo>
                <a:cubicBezTo>
                  <a:pt x="888692" y="631199"/>
                  <a:pt x="902970" y="626686"/>
                  <a:pt x="914400" y="619066"/>
                </a:cubicBezTo>
                <a:lnTo>
                  <a:pt x="948690" y="516196"/>
                </a:lnTo>
                <a:cubicBezTo>
                  <a:pt x="956019" y="494210"/>
                  <a:pt x="956310" y="470476"/>
                  <a:pt x="960120" y="447616"/>
                </a:cubicBezTo>
                <a:cubicBezTo>
                  <a:pt x="971550" y="451426"/>
                  <a:pt x="988432" y="448585"/>
                  <a:pt x="994410" y="459046"/>
                </a:cubicBezTo>
                <a:cubicBezTo>
                  <a:pt x="1005908" y="479168"/>
                  <a:pt x="986981" y="514156"/>
                  <a:pt x="1005840" y="527626"/>
                </a:cubicBezTo>
                <a:cubicBezTo>
                  <a:pt x="1024699" y="541096"/>
                  <a:pt x="1051560" y="520006"/>
                  <a:pt x="1074420" y="516196"/>
                </a:cubicBezTo>
                <a:cubicBezTo>
                  <a:pt x="1125871" y="361844"/>
                  <a:pt x="1068876" y="551310"/>
                  <a:pt x="1108710" y="299026"/>
                </a:cubicBezTo>
                <a:cubicBezTo>
                  <a:pt x="1112468" y="275224"/>
                  <a:pt x="1123950" y="253306"/>
                  <a:pt x="1131570" y="230446"/>
                </a:cubicBezTo>
                <a:lnTo>
                  <a:pt x="1143000" y="196156"/>
                </a:lnTo>
                <a:cubicBezTo>
                  <a:pt x="1146810" y="184726"/>
                  <a:pt x="1165705" y="188036"/>
                  <a:pt x="1177290" y="184726"/>
                </a:cubicBezTo>
                <a:cubicBezTo>
                  <a:pt x="1192395" y="180410"/>
                  <a:pt x="1207770" y="177106"/>
                  <a:pt x="1223010" y="173296"/>
                </a:cubicBezTo>
                <a:cubicBezTo>
                  <a:pt x="1234328" y="139343"/>
                  <a:pt x="1241560" y="97596"/>
                  <a:pt x="1268730" y="70426"/>
                </a:cubicBezTo>
                <a:cubicBezTo>
                  <a:pt x="1278444" y="60712"/>
                  <a:pt x="1292467" y="56360"/>
                  <a:pt x="1303020" y="47566"/>
                </a:cubicBezTo>
                <a:cubicBezTo>
                  <a:pt x="1360099" y="0"/>
                  <a:pt x="1311339" y="21933"/>
                  <a:pt x="1371600" y="1846"/>
                </a:cubicBezTo>
                <a:cubicBezTo>
                  <a:pt x="1367790" y="405706"/>
                  <a:pt x="1367579" y="809616"/>
                  <a:pt x="1360170" y="1213426"/>
                </a:cubicBezTo>
                <a:cubicBezTo>
                  <a:pt x="1359949" y="1225472"/>
                  <a:pt x="1354128" y="1236940"/>
                  <a:pt x="1348740" y="1247716"/>
                </a:cubicBezTo>
                <a:cubicBezTo>
                  <a:pt x="1333500" y="1278196"/>
                  <a:pt x="1322070" y="1289626"/>
                  <a:pt x="1291590" y="1304866"/>
                </a:cubicBezTo>
                <a:cubicBezTo>
                  <a:pt x="1280814" y="1310254"/>
                  <a:pt x="1245252" y="1316296"/>
                  <a:pt x="1257300" y="1316296"/>
                </a:cubicBezTo>
                <a:cubicBezTo>
                  <a:pt x="1280475" y="1316296"/>
                  <a:pt x="1303020" y="1308676"/>
                  <a:pt x="1325880" y="1304866"/>
                </a:cubicBezTo>
                <a:cubicBezTo>
                  <a:pt x="1329690" y="1285816"/>
                  <a:pt x="1326534" y="1263880"/>
                  <a:pt x="1337310" y="1247716"/>
                </a:cubicBezTo>
                <a:cubicBezTo>
                  <a:pt x="1375214" y="1190859"/>
                  <a:pt x="1371600" y="1238222"/>
                  <a:pt x="1371600" y="1247716"/>
                </a:cubicBezTo>
                <a:cubicBezTo>
                  <a:pt x="1367790" y="1236286"/>
                  <a:pt x="1372218" y="1213426"/>
                  <a:pt x="1360170" y="1213426"/>
                </a:cubicBezTo>
                <a:cubicBezTo>
                  <a:pt x="1344006" y="1213426"/>
                  <a:pt x="1339330" y="1238750"/>
                  <a:pt x="1325880" y="1247716"/>
                </a:cubicBezTo>
                <a:cubicBezTo>
                  <a:pt x="1280747" y="1277805"/>
                  <a:pt x="1291590" y="1232825"/>
                  <a:pt x="1291590" y="1293436"/>
                </a:cubicBezTo>
                <a:cubicBezTo>
                  <a:pt x="1280160" y="1297246"/>
                  <a:pt x="1267832" y="1299015"/>
                  <a:pt x="1257300" y="1304866"/>
                </a:cubicBezTo>
                <a:cubicBezTo>
                  <a:pt x="1233283" y="1318209"/>
                  <a:pt x="1188720" y="1350586"/>
                  <a:pt x="1188720" y="1350586"/>
                </a:cubicBezTo>
                <a:cubicBezTo>
                  <a:pt x="1181100" y="1362016"/>
                  <a:pt x="1172003" y="1372589"/>
                  <a:pt x="1165860" y="1384876"/>
                </a:cubicBezTo>
                <a:cubicBezTo>
                  <a:pt x="1152056" y="1412485"/>
                  <a:pt x="1158867" y="1431618"/>
                  <a:pt x="1131570" y="1453456"/>
                </a:cubicBezTo>
                <a:cubicBezTo>
                  <a:pt x="1122162" y="1460982"/>
                  <a:pt x="1097280" y="1464886"/>
                  <a:pt x="1097280" y="1464886"/>
                </a:cubicBezTo>
                <a:lnTo>
                  <a:pt x="1097280" y="1464886"/>
                </a:lnTo>
                <a:cubicBezTo>
                  <a:pt x="1048866" y="1513300"/>
                  <a:pt x="1051560" y="1489053"/>
                  <a:pt x="1051560" y="1522036"/>
                </a:cubicBezTo>
                <a:cubicBezTo>
                  <a:pt x="980053" y="1581625"/>
                  <a:pt x="1012737" y="1579186"/>
                  <a:pt x="971550" y="1579186"/>
                </a:cubicBezTo>
                <a:lnTo>
                  <a:pt x="902970" y="1670626"/>
                </a:lnTo>
                <a:lnTo>
                  <a:pt x="788670" y="1750636"/>
                </a:lnTo>
                <a:lnTo>
                  <a:pt x="628650" y="1784926"/>
                </a:lnTo>
                <a:lnTo>
                  <a:pt x="571500" y="1830646"/>
                </a:lnTo>
                <a:lnTo>
                  <a:pt x="377190" y="1967806"/>
                </a:lnTo>
                <a:lnTo>
                  <a:pt x="228600" y="2127826"/>
                </a:lnTo>
                <a:lnTo>
                  <a:pt x="68580" y="2322136"/>
                </a:lnTo>
                <a:lnTo>
                  <a:pt x="22860" y="2390716"/>
                </a:lnTo>
                <a:lnTo>
                  <a:pt x="11430" y="2402146"/>
                </a:lnTo>
                <a:lnTo>
                  <a:pt x="11430" y="2230696"/>
                </a:lnTo>
                <a:lnTo>
                  <a:pt x="11430" y="2002096"/>
                </a:lnTo>
                <a:lnTo>
                  <a:pt x="0" y="1864936"/>
                </a:lnTo>
                <a:close/>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6200000" flipV="1">
            <a:off x="4379733" y="4534875"/>
            <a:ext cx="838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6802" y="6315038"/>
            <a:ext cx="589539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Does RCP 4.5 represent the future risks adequately?</a:t>
            </a:r>
            <a:endParaRPr lang="en-IN"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2834</TotalTime>
  <Words>972</Words>
  <Application>Microsoft Office PowerPoint</Application>
  <PresentationFormat>On-screen Show (4:3)</PresentationFormat>
  <Paragraphs>184</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CMIP5 based climate change projections for South Asia: its application in IVA studies, an example of KH region  </vt:lpstr>
      <vt:lpstr>Part 1: CMIP5 based multi-model climate change projections for India </vt:lpstr>
      <vt:lpstr>MOTIVATION &amp; OBJECTIVES</vt:lpstr>
      <vt:lpstr>Slide 4</vt:lpstr>
      <vt:lpstr>VALIDATION OF CMIP5 CLIMATE PROJECTIONS FOR INDIA (1971-2000) : A TAYLOR DIAGRAM APPROACH</vt:lpstr>
      <vt:lpstr>VALIDATION OF CMIP5 CLIMATE PROJECTIONS FOR INDIA</vt:lpstr>
      <vt:lpstr>MULTI-MODEL APPROACH TO CAPTURE UNCERTAINTIES IN TEMPERATURE AND PRECIPITATION PROJECTIONS OVER INDIA</vt:lpstr>
      <vt:lpstr>WHICH COULD BE THE MOST LIKELY SCENARIO?</vt:lpstr>
      <vt:lpstr>WHICH COULD BE THE MOST LIKELY SCENARIO?</vt:lpstr>
      <vt:lpstr>PRECIPITATION PROJECTIONS FOR INDIA AND THEIR RELIABILITY</vt:lpstr>
      <vt:lpstr>Slide 11</vt:lpstr>
      <vt:lpstr>Slide 12</vt:lpstr>
      <vt:lpstr>PROJECTED CHANGE IN THE FREQUENCY OF EXTREME RAINFALL DAYS FOR FUTURE DECADES RELATIVE TO 1861-1870 BASELINE BASED ON MIROC-ESM-CHEM MODEL FOR RCP SCENARIO 4.5 </vt:lpstr>
      <vt:lpstr>Part 2: Application of climate data in IVA studies: An example - Impact of climate change on the glacial mass balance in Karakoram and Himalayas</vt:lpstr>
      <vt:lpstr>STUDY AREA</vt:lpstr>
      <vt:lpstr>MOTIVATION</vt:lpstr>
      <vt:lpstr>BROAD OBJECTIVES</vt:lpstr>
      <vt:lpstr>THE MODEL</vt:lpstr>
      <vt:lpstr>HOW RELIABLE ARE CMIP5 ESMS FOR THE K-H REGION?</vt:lpstr>
      <vt:lpstr>RANGE OF UNCERTAINTIES IN THE TEMPERATURE AND PRECIPITATION PROJECTIONS FOR THE K-H REGION</vt:lpstr>
      <vt:lpstr>Slide 21</vt:lpstr>
      <vt:lpstr>TEMPERATURE PROJECTIONS FOR HINDUKUSH AND HIMALAYA </vt:lpstr>
      <vt:lpstr>PRECIPITATION PROJECTIONS FOR HINDUKUSH AND HIMALAYA </vt:lpstr>
      <vt:lpstr>ELA PROJECTIONS UNDER RCP 8.5</vt:lpstr>
      <vt:lpstr>MASS BALANCE CHANGE PROJECTIONS</vt:lpstr>
      <vt:lpstr>GLACIERS AT THE RISK OF TERMINAL RETREAT</vt:lpstr>
      <vt:lpstr>CONCLUSIONS</vt:lpstr>
      <vt:lpstr>UNCERTAINTIES, LIMITATIONS AND RESEARCH GAPS</vt:lpstr>
      <vt:lpstr>Many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CMIP5 based climate change projections for India: its application in IVA study</dc:title>
  <dc:creator>Rajiv</dc:creator>
  <cp:lastModifiedBy>Rajiv</cp:lastModifiedBy>
  <cp:revision>57</cp:revision>
  <dcterms:created xsi:type="dcterms:W3CDTF">2013-06-17T11:44:23Z</dcterms:created>
  <dcterms:modified xsi:type="dcterms:W3CDTF">2013-08-28T03:05:57Z</dcterms:modified>
</cp:coreProperties>
</file>